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mmetto One"/>
      <p:regular r:id="rId25"/>
    </p:embeddedFont>
    <p:embeddedFont>
      <p:font typeface="Playfair Display"/>
      <p:regular r:id="rId26"/>
      <p:bold r:id="rId27"/>
      <p:italic r:id="rId28"/>
      <p:boldItalic r:id="rId29"/>
    </p:embeddedFont>
    <p:embeddedFont>
      <p:font typeface="Montserrat"/>
      <p:regular r:id="rId30"/>
      <p:bold r:id="rId31"/>
      <p:italic r:id="rId32"/>
      <p:boldItalic r:id="rId33"/>
    </p:embeddedFont>
    <p:embeddedFont>
      <p:font typeface="Oswald"/>
      <p:regular r:id="rId34"/>
      <p:bold r:id="rId35"/>
    </p:embeddedFont>
    <p:embeddedFont>
      <p:font typeface="Karl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fntdata"/><Relationship Id="rId25" Type="http://schemas.openxmlformats.org/officeDocument/2006/relationships/font" Target="fonts/RammettoOne-regular.fntdata"/><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37" Type="http://schemas.openxmlformats.org/officeDocument/2006/relationships/font" Target="fonts/Karla-bold.fntdata"/><Relationship Id="rId14" Type="http://schemas.openxmlformats.org/officeDocument/2006/relationships/slide" Target="slides/slide9.xml"/><Relationship Id="rId36" Type="http://schemas.openxmlformats.org/officeDocument/2006/relationships/font" Target="fonts/Karla-regular.fntdata"/><Relationship Id="rId17" Type="http://schemas.openxmlformats.org/officeDocument/2006/relationships/slide" Target="slides/slide12.xml"/><Relationship Id="rId39" Type="http://schemas.openxmlformats.org/officeDocument/2006/relationships/font" Target="fonts/Karla-boldItalic.fntdata"/><Relationship Id="rId16" Type="http://schemas.openxmlformats.org/officeDocument/2006/relationships/slide" Target="slides/slide11.xml"/><Relationship Id="rId38" Type="http://schemas.openxmlformats.org/officeDocument/2006/relationships/font" Target="fonts/Karl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you're a detective handed a new case file. It’s filled with hundreds of seemingly random notes, numbers, and witness statements. Your job isn't to solve the case on the spot, but to first make sense of the chaos. What's the most common location mentioned? What's the age range of the people involved? Are there any strange outliers? This initial investigation, this process of sifting through the evidence to find the narrative, is exactly what we do in Exploratory Data Analysis.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4210c46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4210c46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75c0faa4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875c0faa4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7a030e5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7a030e5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7a030e53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87a030e53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7a030e5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7a030e5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7a030e53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7a030e53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7a030e53d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7a030e53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617c5d1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617c5d1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8e4677b3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8e4677b3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d48cca6b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d48cca6b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84210c46b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84210c46b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 or EDA, is the crucial first step in any data-driven project. It’s an approach where we use statistical summaries and visualizations to understand a dataset's main characteristics before we start any formal modeling or hypothesis testing.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84210c46b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4210c46b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e4677b3a9_0_96: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Univariate Non-Graphical Analysis: This is where we explore a single variable in our data without using any visual, so think your mean, mode median range, essentially your summary statistics. This gives a </a:t>
            </a:r>
            <a:r>
              <a:rPr b="1" lang="en-GB">
                <a:solidFill>
                  <a:schemeClr val="dk1"/>
                </a:solidFill>
              </a:rPr>
              <a:t>numerical snapshot</a:t>
            </a:r>
            <a:r>
              <a:rPr lang="en-GB">
                <a:solidFill>
                  <a:schemeClr val="dk1"/>
                </a:solidFill>
              </a:rPr>
              <a:t> of what the data looks like before we ever plot 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Univariate Graphical Analysis: This still involves a single variable from the data but with the use of graphs. Common graphs include histograms, box plots, bar charts, and pie charts.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Multivariate Non-Graphical Analysis. The key point: </a:t>
            </a:r>
            <a:r>
              <a:rPr b="1" lang="en-GB">
                <a:solidFill>
                  <a:schemeClr val="dk1"/>
                </a:solidFill>
              </a:rPr>
              <a:t>Graphics show the story</a:t>
            </a:r>
            <a:r>
              <a:rPr lang="en-GB">
                <a:solidFill>
                  <a:schemeClr val="dk1"/>
                </a:solidFill>
              </a:rPr>
              <a:t> behind the summary statistics.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This involves analyzing two or more variables together without visuals but using numbers or tables instead. Common techniques include correlation coefficients, cross-tabulation, or summary statistics grouped by categories. It’s about moving from “what does one variable look like?” to “how do two or more variables interact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Multivariate Graphical Analysis: This method uses visuals to show relationships among multiple variables at once. Common tools: scatter plots, heatmaps, pair plots, or 3D plots. This can This type of analysis helps us see complex relationships at a glance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4210c46b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4210c46b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Read,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e4677b3a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e4677b3a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1"/>
                </a:solidFill>
                <a:latin typeface="Playfair Display"/>
                <a:ea typeface="Playfair Display"/>
                <a:cs typeface="Playfair Display"/>
                <a:sym typeface="Playfair Display"/>
              </a:rPr>
              <a:t>Before examining the big picture, we need to establish the fundamental facts. This is where descriptive statistics come in. They are single numbers that summarize our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4210c46b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4210c46b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5437" lvl="0" marL="914400" rtl="0" algn="l">
              <a:lnSpc>
                <a:spcPct val="105000"/>
              </a:lnSpc>
              <a:spcBef>
                <a:spcPts val="0"/>
              </a:spcBef>
              <a:spcAft>
                <a:spcPts val="0"/>
              </a:spcAft>
              <a:buClr>
                <a:schemeClr val="dk1"/>
              </a:buClr>
              <a:buSzPts val="1525"/>
              <a:buFont typeface="Playfair Display"/>
              <a:buChar char="●"/>
            </a:pPr>
            <a:r>
              <a:rPr b="1" lang="en-GB" sz="1525">
                <a:solidFill>
                  <a:schemeClr val="dk1"/>
                </a:solidFill>
                <a:latin typeface="Playfair Display"/>
                <a:ea typeface="Playfair Display"/>
                <a:cs typeface="Playfair Display"/>
                <a:sym typeface="Playfair Display"/>
              </a:rPr>
              <a:t>Mean</a:t>
            </a:r>
            <a:r>
              <a:rPr lang="en-GB" sz="1525">
                <a:solidFill>
                  <a:schemeClr val="dk1"/>
                </a:solidFill>
                <a:latin typeface="Playfair Display"/>
                <a:ea typeface="Playfair Display"/>
                <a:cs typeface="Playfair Display"/>
                <a:sym typeface="Playfair Display"/>
              </a:rPr>
              <a:t>: The average value. Prone to being skewed by extreme outliers.</a:t>
            </a:r>
            <a:endParaRPr sz="1525">
              <a:solidFill>
                <a:schemeClr val="dk1"/>
              </a:solidFill>
              <a:latin typeface="Playfair Display"/>
              <a:ea typeface="Playfair Display"/>
              <a:cs typeface="Playfair Display"/>
              <a:sym typeface="Playfair Display"/>
            </a:endParaRPr>
          </a:p>
          <a:p>
            <a:pPr indent="-325437" lvl="0" marL="1371600" rtl="0" algn="l">
              <a:lnSpc>
                <a:spcPct val="105000"/>
              </a:lnSpc>
              <a:spcBef>
                <a:spcPts val="0"/>
              </a:spcBef>
              <a:spcAft>
                <a:spcPts val="0"/>
              </a:spcAft>
              <a:buClr>
                <a:schemeClr val="dk1"/>
              </a:buClr>
              <a:buSzPts val="1525"/>
              <a:buFont typeface="Playfair Display"/>
              <a:buChar char="●"/>
            </a:pPr>
            <a:r>
              <a:rPr b="1" lang="en-GB" sz="1525">
                <a:solidFill>
                  <a:schemeClr val="dk1"/>
                </a:solidFill>
                <a:latin typeface="Playfair Display"/>
                <a:ea typeface="Playfair Display"/>
                <a:cs typeface="Playfair Display"/>
                <a:sym typeface="Playfair Display"/>
              </a:rPr>
              <a:t>Range</a:t>
            </a:r>
            <a:r>
              <a:rPr lang="en-GB" sz="1525">
                <a:solidFill>
                  <a:schemeClr val="dk1"/>
                </a:solidFill>
                <a:latin typeface="Playfair Display"/>
                <a:ea typeface="Playfair Display"/>
                <a:cs typeface="Playfair Display"/>
                <a:sym typeface="Playfair Display"/>
              </a:rPr>
              <a:t>: The difference between the highest and lowest values.</a:t>
            </a:r>
            <a:endParaRPr sz="1525">
              <a:solidFill>
                <a:schemeClr val="dk1"/>
              </a:solidFill>
              <a:latin typeface="Playfair Display"/>
              <a:ea typeface="Playfair Display"/>
              <a:cs typeface="Playfair Display"/>
              <a:sym typeface="Playfair Display"/>
            </a:endParaRPr>
          </a:p>
          <a:p>
            <a:pPr indent="-325437" lvl="0" marL="1371600" rtl="0" algn="l">
              <a:lnSpc>
                <a:spcPct val="105000"/>
              </a:lnSpc>
              <a:spcBef>
                <a:spcPts val="0"/>
              </a:spcBef>
              <a:spcAft>
                <a:spcPts val="0"/>
              </a:spcAft>
              <a:buClr>
                <a:schemeClr val="dk1"/>
              </a:buClr>
              <a:buSzPts val="1525"/>
              <a:buFont typeface="Playfair Display"/>
              <a:buChar char="●"/>
            </a:pPr>
            <a:r>
              <a:rPr b="1" lang="en-GB" sz="1525">
                <a:solidFill>
                  <a:schemeClr val="dk1"/>
                </a:solidFill>
                <a:latin typeface="Playfair Display"/>
                <a:ea typeface="Playfair Display"/>
                <a:cs typeface="Playfair Display"/>
                <a:sym typeface="Playfair Display"/>
              </a:rPr>
              <a:t>Standard Deviation:</a:t>
            </a:r>
            <a:r>
              <a:rPr lang="en-GB" sz="1525">
                <a:solidFill>
                  <a:schemeClr val="dk1"/>
                </a:solidFill>
                <a:latin typeface="Playfair Display"/>
                <a:ea typeface="Playfair Display"/>
                <a:cs typeface="Playfair Display"/>
                <a:sym typeface="Playfair Display"/>
              </a:rPr>
              <a:t> A measure of how spread out the data points are from the mean. A low standard deviation indicates that the clues are clustered together; a high one means they are spread out.</a:t>
            </a:r>
            <a:endParaRPr sz="1525">
              <a:solidFill>
                <a:schemeClr val="dk1"/>
              </a:solidFill>
              <a:latin typeface="Playfair Display"/>
              <a:ea typeface="Playfair Display"/>
              <a:cs typeface="Playfair Display"/>
              <a:sym typeface="Playfair Display"/>
            </a:endParaRPr>
          </a:p>
          <a:p>
            <a:pPr indent="-325437" lvl="0" marL="914400" rtl="0" algn="l">
              <a:lnSpc>
                <a:spcPct val="105000"/>
              </a:lnSpc>
              <a:spcBef>
                <a:spcPts val="0"/>
              </a:spcBef>
              <a:spcAft>
                <a:spcPts val="0"/>
              </a:spcAft>
              <a:buClr>
                <a:schemeClr val="dk1"/>
              </a:buClr>
              <a:buSzPts val="1525"/>
              <a:buFont typeface="Playfair Display"/>
              <a:buChar char="●"/>
            </a:pPr>
            <a:r>
              <a:rPr b="1" lang="en-GB" sz="1525">
                <a:solidFill>
                  <a:schemeClr val="dk1"/>
                </a:solidFill>
                <a:latin typeface="Playfair Display"/>
                <a:ea typeface="Playfair Display"/>
                <a:cs typeface="Playfair Display"/>
                <a:sym typeface="Playfair Display"/>
              </a:rPr>
              <a:t>Median</a:t>
            </a:r>
            <a:r>
              <a:rPr lang="en-GB" sz="1525">
                <a:solidFill>
                  <a:schemeClr val="dk1"/>
                </a:solidFill>
                <a:latin typeface="Playfair Display"/>
                <a:ea typeface="Playfair Display"/>
                <a:cs typeface="Playfair Display"/>
                <a:sym typeface="Playfair Display"/>
              </a:rPr>
              <a:t>: The middle value when all data is sorted. It gives a better sense of the "typical" </a:t>
            </a:r>
            <a:r>
              <a:rPr b="1" lang="en-GB" sz="1525">
                <a:solidFill>
                  <a:schemeClr val="dk1"/>
                </a:solidFill>
                <a:latin typeface="Playfair Display"/>
                <a:ea typeface="Playfair Display"/>
                <a:cs typeface="Playfair Display"/>
                <a:sym typeface="Playfair Display"/>
              </a:rPr>
              <a:t>value </a:t>
            </a:r>
            <a:r>
              <a:rPr lang="en-GB" sz="1525">
                <a:solidFill>
                  <a:schemeClr val="dk1"/>
                </a:solidFill>
                <a:latin typeface="Playfair Display"/>
                <a:ea typeface="Playfair Display"/>
                <a:cs typeface="Playfair Display"/>
                <a:sym typeface="Playfair Display"/>
              </a:rPr>
              <a:t>when outliers are present.</a:t>
            </a:r>
            <a:endParaRPr sz="1525">
              <a:solidFill>
                <a:schemeClr val="dk1"/>
              </a:solidFill>
              <a:latin typeface="Playfair Display"/>
              <a:ea typeface="Playfair Display"/>
              <a:cs typeface="Playfair Display"/>
              <a:sym typeface="Playfair Display"/>
            </a:endParaRPr>
          </a:p>
          <a:p>
            <a:pPr indent="-325437" lvl="0" marL="914400" rtl="0" algn="l">
              <a:lnSpc>
                <a:spcPct val="105000"/>
              </a:lnSpc>
              <a:spcBef>
                <a:spcPts val="0"/>
              </a:spcBef>
              <a:spcAft>
                <a:spcPts val="0"/>
              </a:spcAft>
              <a:buClr>
                <a:schemeClr val="dk1"/>
              </a:buClr>
              <a:buSzPts val="1525"/>
              <a:buFont typeface="Playfair Display"/>
              <a:buChar char="●"/>
            </a:pPr>
            <a:r>
              <a:rPr b="1" lang="en-GB" sz="1525">
                <a:solidFill>
                  <a:schemeClr val="dk1"/>
                </a:solidFill>
                <a:latin typeface="Playfair Display"/>
                <a:ea typeface="Playfair Display"/>
                <a:cs typeface="Playfair Display"/>
                <a:sym typeface="Playfair Display"/>
              </a:rPr>
              <a:t>Mode</a:t>
            </a:r>
            <a:r>
              <a:rPr lang="en-GB" sz="1525">
                <a:solidFill>
                  <a:schemeClr val="dk1"/>
                </a:solidFill>
                <a:latin typeface="Playfair Display"/>
                <a:ea typeface="Playfair Display"/>
                <a:cs typeface="Playfair Display"/>
                <a:sym typeface="Playfair Display"/>
              </a:rPr>
              <a:t>: The most frequently occurring value.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8e4677b3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8e4677b3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Numbers are great, but our brains are wired for visuals. A chart can reveal a pattern in an instant that would take hours to find in a spreadsheet. This is our clue board, where we connect the dots.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e4677b3a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8e4677b3a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Our visualization tools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Matplotlib:</a:t>
            </a:r>
            <a:r>
              <a:rPr lang="en-GB">
                <a:solidFill>
                  <a:schemeClr val="dk1"/>
                </a:solidFill>
              </a:rPr>
              <a:t> The foundational library. It's powerful and highly customizable—like a blank canvas.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Seaborn:</a:t>
            </a:r>
            <a:r>
              <a:rPr lang="en-GB">
                <a:solidFill>
                  <a:schemeClr val="dk1"/>
                </a:solidFill>
              </a:rPr>
              <a:t> Built on Matplotlib, Seaborn is like a professional charting toolkit. It creates beautiful, statistically-aware plots with less code.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C">
  <p:cSld name="TITLE_AND_BODY_2_1_1_1">
    <p:spTree>
      <p:nvGrpSpPr>
        <p:cNvPr id="54" name="Shape 54"/>
        <p:cNvGrpSpPr/>
        <p:nvPr/>
      </p:nvGrpSpPr>
      <p:grpSpPr>
        <a:xfrm>
          <a:off x="0" y="0"/>
          <a:ext cx="0" cy="0"/>
          <a:chOff x="0" y="0"/>
          <a:chExt cx="0" cy="0"/>
        </a:xfrm>
      </p:grpSpPr>
      <p:sp>
        <p:nvSpPr>
          <p:cNvPr id="55" name="Google Shape;55;p13"/>
          <p:cNvSpPr txBox="1"/>
          <p:nvPr>
            <p:ph type="title"/>
          </p:nvPr>
        </p:nvSpPr>
        <p:spPr>
          <a:xfrm>
            <a:off x="327575" y="289525"/>
            <a:ext cx="3548100" cy="1093500"/>
          </a:xfrm>
          <a:prstGeom prst="rect">
            <a:avLst/>
          </a:prstGeom>
        </p:spPr>
        <p:txBody>
          <a:bodyPr anchorCtr="0" anchor="t"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 name="Google Shape;56;p13"/>
          <p:cNvSpPr txBox="1"/>
          <p:nvPr>
            <p:ph idx="1" type="body"/>
          </p:nvPr>
        </p:nvSpPr>
        <p:spPr>
          <a:xfrm>
            <a:off x="327575" y="1565671"/>
            <a:ext cx="3548100" cy="32883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 name="Google Shape;57;p13"/>
          <p:cNvSpPr/>
          <p:nvPr>
            <p:ph idx="2" type="pic"/>
          </p:nvPr>
        </p:nvSpPr>
        <p:spPr>
          <a:xfrm>
            <a:off x="4298349" y="316350"/>
            <a:ext cx="4510800" cy="4510800"/>
          </a:xfrm>
          <a:prstGeom prst="roundRect">
            <a:avLst>
              <a:gd fmla="val 50000" name="adj"/>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H">
  <p:cSld name="TITLE_AND_BODY_2_1_1_1_1_1_1_1_1_1_1">
    <p:spTree>
      <p:nvGrpSpPr>
        <p:cNvPr id="58" name="Shape 58"/>
        <p:cNvGrpSpPr/>
        <p:nvPr/>
      </p:nvGrpSpPr>
      <p:grpSpPr>
        <a:xfrm>
          <a:off x="0" y="0"/>
          <a:ext cx="0" cy="0"/>
          <a:chOff x="0" y="0"/>
          <a:chExt cx="0" cy="0"/>
        </a:xfrm>
      </p:grpSpPr>
      <p:sp>
        <p:nvSpPr>
          <p:cNvPr id="59" name="Google Shape;59;p14"/>
          <p:cNvSpPr/>
          <p:nvPr>
            <p:ph idx="2" type="pic"/>
          </p:nvPr>
        </p:nvSpPr>
        <p:spPr>
          <a:xfrm>
            <a:off x="5545938" y="1519300"/>
            <a:ext cx="3090600" cy="3090600"/>
          </a:xfrm>
          <a:prstGeom prst="rect">
            <a:avLst/>
          </a:prstGeom>
          <a:noFill/>
          <a:ln>
            <a:noFill/>
          </a:ln>
        </p:spPr>
      </p:sp>
      <p:sp>
        <p:nvSpPr>
          <p:cNvPr id="60" name="Google Shape;60;p14"/>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4"/>
          <p:cNvSpPr txBox="1"/>
          <p:nvPr>
            <p:ph idx="1" type="body"/>
          </p:nvPr>
        </p:nvSpPr>
        <p:spPr>
          <a:xfrm>
            <a:off x="507456" y="1519301"/>
            <a:ext cx="4782300" cy="30906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I">
  <p:cSld name="TITLE_AND_BODY_2_1_1_1_2">
    <p:spTree>
      <p:nvGrpSpPr>
        <p:cNvPr id="62" name="Shape 62"/>
        <p:cNvGrpSpPr/>
        <p:nvPr/>
      </p:nvGrpSpPr>
      <p:grpSpPr>
        <a:xfrm>
          <a:off x="0" y="0"/>
          <a:ext cx="0" cy="0"/>
          <a:chOff x="0" y="0"/>
          <a:chExt cx="0" cy="0"/>
        </a:xfrm>
      </p:grpSpPr>
      <p:sp>
        <p:nvSpPr>
          <p:cNvPr id="63" name="Google Shape;63;p15"/>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 name="Google Shape;64;p15"/>
          <p:cNvSpPr txBox="1"/>
          <p:nvPr>
            <p:ph idx="1" type="body"/>
          </p:nvPr>
        </p:nvSpPr>
        <p:spPr>
          <a:xfrm>
            <a:off x="507456" y="1519301"/>
            <a:ext cx="4782300" cy="30906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 name="Google Shape;65;p15"/>
          <p:cNvSpPr/>
          <p:nvPr>
            <p:ph idx="2" type="pic"/>
          </p:nvPr>
        </p:nvSpPr>
        <p:spPr>
          <a:xfrm>
            <a:off x="5545950" y="1519300"/>
            <a:ext cx="3090600" cy="3090600"/>
          </a:xfrm>
          <a:prstGeom prst="roundRect">
            <a:avLst>
              <a:gd fmla="val 50000" name="adj"/>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3_1_TITLEANDBULLETS_D">
  <p:cSld name="CUSTOM_1_2_1">
    <p:spTree>
      <p:nvGrpSpPr>
        <p:cNvPr id="66" name="Shape 66"/>
        <p:cNvGrpSpPr/>
        <p:nvPr/>
      </p:nvGrpSpPr>
      <p:grpSpPr>
        <a:xfrm>
          <a:off x="0" y="0"/>
          <a:ext cx="0" cy="0"/>
          <a:chOff x="0" y="0"/>
          <a:chExt cx="0" cy="0"/>
        </a:xfrm>
      </p:grpSpPr>
      <p:sp>
        <p:nvSpPr>
          <p:cNvPr id="67" name="Google Shape;67;p16"/>
          <p:cNvSpPr/>
          <p:nvPr>
            <p:ph idx="2" type="pic"/>
          </p:nvPr>
        </p:nvSpPr>
        <p:spPr>
          <a:xfrm>
            <a:off x="44150" y="15450"/>
            <a:ext cx="5139600" cy="5112600"/>
          </a:xfrm>
          <a:prstGeom prst="flowChartDelay">
            <a:avLst/>
          </a:prstGeom>
          <a:noFill/>
          <a:ln>
            <a:noFill/>
          </a:ln>
        </p:spPr>
      </p:sp>
      <p:sp>
        <p:nvSpPr>
          <p:cNvPr id="68" name="Google Shape;68;p16"/>
          <p:cNvSpPr txBox="1"/>
          <p:nvPr>
            <p:ph type="title"/>
          </p:nvPr>
        </p:nvSpPr>
        <p:spPr>
          <a:xfrm>
            <a:off x="5474125" y="421575"/>
            <a:ext cx="3350100" cy="948900"/>
          </a:xfrm>
          <a:prstGeom prst="rect">
            <a:avLst/>
          </a:prstGeom>
        </p:spPr>
        <p:txBody>
          <a:bodyPr anchorCtr="0" anchor="ctr"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 name="Google Shape;69;p16"/>
          <p:cNvSpPr txBox="1"/>
          <p:nvPr/>
        </p:nvSpPr>
        <p:spPr>
          <a:xfrm>
            <a:off x="5474125" y="1741073"/>
            <a:ext cx="440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01</a:t>
            </a:r>
            <a:endParaRPr sz="1800">
              <a:solidFill>
                <a:schemeClr val="dk2"/>
              </a:solidFill>
            </a:endParaRPr>
          </a:p>
        </p:txBody>
      </p:sp>
      <p:sp>
        <p:nvSpPr>
          <p:cNvPr id="70" name="Google Shape;70;p16"/>
          <p:cNvSpPr txBox="1"/>
          <p:nvPr/>
        </p:nvSpPr>
        <p:spPr>
          <a:xfrm>
            <a:off x="5474125" y="2737771"/>
            <a:ext cx="440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02</a:t>
            </a:r>
            <a:endParaRPr sz="1800">
              <a:solidFill>
                <a:schemeClr val="dk2"/>
              </a:solidFill>
            </a:endParaRPr>
          </a:p>
        </p:txBody>
      </p:sp>
      <p:sp>
        <p:nvSpPr>
          <p:cNvPr id="71" name="Google Shape;71;p16"/>
          <p:cNvSpPr txBox="1"/>
          <p:nvPr/>
        </p:nvSpPr>
        <p:spPr>
          <a:xfrm>
            <a:off x="5474125" y="3725324"/>
            <a:ext cx="440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03</a:t>
            </a:r>
            <a:endParaRPr sz="1800">
              <a:solidFill>
                <a:schemeClr val="dk2"/>
              </a:solidFill>
            </a:endParaRPr>
          </a:p>
        </p:txBody>
      </p:sp>
      <p:sp>
        <p:nvSpPr>
          <p:cNvPr id="72" name="Google Shape;72;p16"/>
          <p:cNvSpPr txBox="1"/>
          <p:nvPr>
            <p:ph idx="1" type="body"/>
          </p:nvPr>
        </p:nvSpPr>
        <p:spPr>
          <a:xfrm>
            <a:off x="6218014" y="1797075"/>
            <a:ext cx="2606400" cy="8688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 name="Google Shape;73;p16"/>
          <p:cNvSpPr txBox="1"/>
          <p:nvPr>
            <p:ph idx="3" type="body"/>
          </p:nvPr>
        </p:nvSpPr>
        <p:spPr>
          <a:xfrm>
            <a:off x="6218014" y="2793775"/>
            <a:ext cx="2606400" cy="8688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16"/>
          <p:cNvSpPr txBox="1"/>
          <p:nvPr>
            <p:ph idx="4" type="body"/>
          </p:nvPr>
        </p:nvSpPr>
        <p:spPr>
          <a:xfrm>
            <a:off x="6218014" y="3790475"/>
            <a:ext cx="2606400" cy="8688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75" name="Google Shape;75;p16"/>
          <p:cNvCxnSpPr/>
          <p:nvPr/>
        </p:nvCxnSpPr>
        <p:spPr>
          <a:xfrm>
            <a:off x="5887756" y="1962404"/>
            <a:ext cx="354900" cy="0"/>
          </a:xfrm>
          <a:prstGeom prst="straightConnector1">
            <a:avLst/>
          </a:prstGeom>
          <a:noFill/>
          <a:ln cap="flat" cmpd="sng" w="9525">
            <a:solidFill>
              <a:srgbClr val="595959"/>
            </a:solidFill>
            <a:prstDash val="solid"/>
            <a:round/>
            <a:headEnd len="med" w="med" type="none"/>
            <a:tailEnd len="med" w="med" type="none"/>
          </a:ln>
        </p:spPr>
      </p:cxnSp>
      <p:cxnSp>
        <p:nvCxnSpPr>
          <p:cNvPr id="76" name="Google Shape;76;p16"/>
          <p:cNvCxnSpPr/>
          <p:nvPr/>
        </p:nvCxnSpPr>
        <p:spPr>
          <a:xfrm>
            <a:off x="5884032" y="2956905"/>
            <a:ext cx="354900" cy="0"/>
          </a:xfrm>
          <a:prstGeom prst="straightConnector1">
            <a:avLst/>
          </a:prstGeom>
          <a:noFill/>
          <a:ln cap="flat" cmpd="sng" w="9525">
            <a:solidFill>
              <a:srgbClr val="595959"/>
            </a:solidFill>
            <a:prstDash val="solid"/>
            <a:round/>
            <a:headEnd len="med" w="med" type="none"/>
            <a:tailEnd len="med" w="med" type="none"/>
          </a:ln>
        </p:spPr>
      </p:cxnSp>
      <p:cxnSp>
        <p:nvCxnSpPr>
          <p:cNvPr id="77" name="Google Shape;77;p16"/>
          <p:cNvCxnSpPr/>
          <p:nvPr/>
        </p:nvCxnSpPr>
        <p:spPr>
          <a:xfrm>
            <a:off x="5887756" y="3951406"/>
            <a:ext cx="3549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D">
  <p:cSld name="TITLE_AND_BODY_2_1_1_1_1">
    <p:spTree>
      <p:nvGrpSpPr>
        <p:cNvPr id="78" name="Shape 78"/>
        <p:cNvGrpSpPr/>
        <p:nvPr/>
      </p:nvGrpSpPr>
      <p:grpSpPr>
        <a:xfrm>
          <a:off x="0" y="0"/>
          <a:ext cx="0" cy="0"/>
          <a:chOff x="0" y="0"/>
          <a:chExt cx="0" cy="0"/>
        </a:xfrm>
      </p:grpSpPr>
      <p:sp>
        <p:nvSpPr>
          <p:cNvPr id="79" name="Google Shape;79;p17"/>
          <p:cNvSpPr/>
          <p:nvPr>
            <p:ph idx="2" type="pic"/>
          </p:nvPr>
        </p:nvSpPr>
        <p:spPr>
          <a:xfrm>
            <a:off x="296299" y="316350"/>
            <a:ext cx="4510800" cy="4510800"/>
          </a:xfrm>
          <a:prstGeom prst="roundRect">
            <a:avLst>
              <a:gd fmla="val 50000" name="adj"/>
            </a:avLst>
          </a:prstGeom>
          <a:noFill/>
          <a:ln>
            <a:noFill/>
          </a:ln>
        </p:spPr>
      </p:sp>
      <p:sp>
        <p:nvSpPr>
          <p:cNvPr id="80" name="Google Shape;80;p17"/>
          <p:cNvSpPr txBox="1"/>
          <p:nvPr>
            <p:ph type="title"/>
          </p:nvPr>
        </p:nvSpPr>
        <p:spPr>
          <a:xfrm>
            <a:off x="5151925" y="289525"/>
            <a:ext cx="3548100" cy="1093500"/>
          </a:xfrm>
          <a:prstGeom prst="rect">
            <a:avLst/>
          </a:prstGeom>
        </p:spPr>
        <p:txBody>
          <a:bodyPr anchorCtr="0" anchor="t"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 name="Google Shape;81;p17"/>
          <p:cNvSpPr txBox="1"/>
          <p:nvPr>
            <p:ph idx="1" type="body"/>
          </p:nvPr>
        </p:nvSpPr>
        <p:spPr>
          <a:xfrm>
            <a:off x="5151925" y="1565671"/>
            <a:ext cx="3548100" cy="32883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4_1_TITLEANDBULLETS_A">
  <p:cSld name="CUSTOM_1_1">
    <p:spTree>
      <p:nvGrpSpPr>
        <p:cNvPr id="82" name="Shape 82"/>
        <p:cNvGrpSpPr/>
        <p:nvPr/>
      </p:nvGrpSpPr>
      <p:grpSpPr>
        <a:xfrm>
          <a:off x="0" y="0"/>
          <a:ext cx="0" cy="0"/>
          <a:chOff x="0" y="0"/>
          <a:chExt cx="0" cy="0"/>
        </a:xfrm>
      </p:grpSpPr>
      <p:sp>
        <p:nvSpPr>
          <p:cNvPr id="83" name="Google Shape;83;p18"/>
          <p:cNvSpPr/>
          <p:nvPr>
            <p:ph idx="2" type="pic"/>
          </p:nvPr>
        </p:nvSpPr>
        <p:spPr>
          <a:xfrm>
            <a:off x="3035838" y="1471024"/>
            <a:ext cx="3173100" cy="3173100"/>
          </a:xfrm>
          <a:prstGeom prst="roundRect">
            <a:avLst>
              <a:gd fmla="val 50000" name="adj"/>
            </a:avLst>
          </a:prstGeom>
          <a:noFill/>
          <a:ln>
            <a:noFill/>
          </a:ln>
        </p:spPr>
      </p:sp>
      <p:sp>
        <p:nvSpPr>
          <p:cNvPr id="84" name="Google Shape;84;p18"/>
          <p:cNvSpPr txBox="1"/>
          <p:nvPr>
            <p:ph type="title"/>
          </p:nvPr>
        </p:nvSpPr>
        <p:spPr>
          <a:xfrm>
            <a:off x="256050" y="253350"/>
            <a:ext cx="8631900" cy="850500"/>
          </a:xfrm>
          <a:prstGeom prst="rect">
            <a:avLst/>
          </a:prstGeom>
          <a:ln>
            <a:noFill/>
          </a:ln>
        </p:spPr>
        <p:txBody>
          <a:bodyPr anchorCtr="0" anchor="ctr" bIns="0" lIns="0" spcFirstLastPara="1" rIns="0" wrap="square" tIns="0">
            <a:norm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 name="Google Shape;85;p18"/>
          <p:cNvSpPr txBox="1"/>
          <p:nvPr/>
        </p:nvSpPr>
        <p:spPr>
          <a:xfrm>
            <a:off x="256062" y="1205848"/>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01</a:t>
            </a:r>
            <a:endParaRPr>
              <a:solidFill>
                <a:schemeClr val="dk2"/>
              </a:solidFill>
            </a:endParaRPr>
          </a:p>
        </p:txBody>
      </p:sp>
      <p:sp>
        <p:nvSpPr>
          <p:cNvPr id="86" name="Google Shape;86;p18"/>
          <p:cNvSpPr txBox="1"/>
          <p:nvPr/>
        </p:nvSpPr>
        <p:spPr>
          <a:xfrm>
            <a:off x="256062" y="3308968"/>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02</a:t>
            </a:r>
            <a:endParaRPr>
              <a:solidFill>
                <a:schemeClr val="dk2"/>
              </a:solidFill>
            </a:endParaRPr>
          </a:p>
        </p:txBody>
      </p:sp>
      <p:sp>
        <p:nvSpPr>
          <p:cNvPr id="87" name="Google Shape;87;p18"/>
          <p:cNvSpPr txBox="1"/>
          <p:nvPr/>
        </p:nvSpPr>
        <p:spPr>
          <a:xfrm>
            <a:off x="6382542" y="1205120"/>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03</a:t>
            </a:r>
            <a:endParaRPr>
              <a:solidFill>
                <a:schemeClr val="dk2"/>
              </a:solidFill>
            </a:endParaRPr>
          </a:p>
        </p:txBody>
      </p:sp>
      <p:sp>
        <p:nvSpPr>
          <p:cNvPr id="88" name="Google Shape;88;p18"/>
          <p:cNvSpPr txBox="1"/>
          <p:nvPr>
            <p:ph idx="1" type="body"/>
          </p:nvPr>
        </p:nvSpPr>
        <p:spPr>
          <a:xfrm>
            <a:off x="1088166" y="1250719"/>
            <a:ext cx="1664100" cy="15363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9" name="Google Shape;89;p18"/>
          <p:cNvSpPr txBox="1"/>
          <p:nvPr>
            <p:ph idx="3" type="body"/>
          </p:nvPr>
        </p:nvSpPr>
        <p:spPr>
          <a:xfrm>
            <a:off x="7223790" y="1249991"/>
            <a:ext cx="1664100" cy="15363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0" name="Google Shape;90;p18"/>
          <p:cNvSpPr txBox="1"/>
          <p:nvPr>
            <p:ph idx="4" type="body"/>
          </p:nvPr>
        </p:nvSpPr>
        <p:spPr>
          <a:xfrm>
            <a:off x="7223790" y="3353111"/>
            <a:ext cx="1664100" cy="15363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91" name="Google Shape;91;p18"/>
          <p:cNvCxnSpPr/>
          <p:nvPr/>
        </p:nvCxnSpPr>
        <p:spPr>
          <a:xfrm>
            <a:off x="628506" y="1406957"/>
            <a:ext cx="415500" cy="0"/>
          </a:xfrm>
          <a:prstGeom prst="straightConnector1">
            <a:avLst/>
          </a:prstGeom>
          <a:noFill/>
          <a:ln cap="flat" cmpd="sng" w="9525">
            <a:solidFill>
              <a:srgbClr val="595959"/>
            </a:solidFill>
            <a:prstDash val="solid"/>
            <a:round/>
            <a:headEnd len="med" w="med" type="none"/>
            <a:tailEnd len="med" w="med" type="none"/>
          </a:ln>
        </p:spPr>
      </p:cxnSp>
      <p:cxnSp>
        <p:nvCxnSpPr>
          <p:cNvPr id="92" name="Google Shape;92;p18"/>
          <p:cNvCxnSpPr/>
          <p:nvPr/>
        </p:nvCxnSpPr>
        <p:spPr>
          <a:xfrm>
            <a:off x="628506" y="3509382"/>
            <a:ext cx="415500" cy="0"/>
          </a:xfrm>
          <a:prstGeom prst="straightConnector1">
            <a:avLst/>
          </a:prstGeom>
          <a:noFill/>
          <a:ln cap="flat" cmpd="sng" w="9525">
            <a:solidFill>
              <a:srgbClr val="595959"/>
            </a:solidFill>
            <a:prstDash val="solid"/>
            <a:round/>
            <a:headEnd len="med" w="med" type="none"/>
            <a:tailEnd len="med" w="med" type="none"/>
          </a:ln>
        </p:spPr>
      </p:cxnSp>
      <p:cxnSp>
        <p:nvCxnSpPr>
          <p:cNvPr id="93" name="Google Shape;93;p18"/>
          <p:cNvCxnSpPr/>
          <p:nvPr/>
        </p:nvCxnSpPr>
        <p:spPr>
          <a:xfrm>
            <a:off x="6760631" y="1406288"/>
            <a:ext cx="415500" cy="0"/>
          </a:xfrm>
          <a:prstGeom prst="straightConnector1">
            <a:avLst/>
          </a:prstGeom>
          <a:noFill/>
          <a:ln cap="flat" cmpd="sng" w="9525">
            <a:solidFill>
              <a:srgbClr val="595959"/>
            </a:solidFill>
            <a:prstDash val="solid"/>
            <a:round/>
            <a:headEnd len="med" w="med" type="none"/>
            <a:tailEnd len="med" w="med" type="none"/>
          </a:ln>
        </p:spPr>
      </p:cxnSp>
      <p:cxnSp>
        <p:nvCxnSpPr>
          <p:cNvPr id="94" name="Google Shape;94;p18"/>
          <p:cNvCxnSpPr/>
          <p:nvPr/>
        </p:nvCxnSpPr>
        <p:spPr>
          <a:xfrm>
            <a:off x="6760631" y="3509407"/>
            <a:ext cx="415500" cy="0"/>
          </a:xfrm>
          <a:prstGeom prst="straightConnector1">
            <a:avLst/>
          </a:prstGeom>
          <a:noFill/>
          <a:ln cap="flat" cmpd="sng" w="9525">
            <a:solidFill>
              <a:srgbClr val="595959"/>
            </a:solidFill>
            <a:prstDash val="solid"/>
            <a:round/>
            <a:headEnd len="med" w="med" type="none"/>
            <a:tailEnd len="med" w="med" type="none"/>
          </a:ln>
        </p:spPr>
      </p:cxnSp>
      <p:sp>
        <p:nvSpPr>
          <p:cNvPr id="95" name="Google Shape;95;p18"/>
          <p:cNvSpPr txBox="1"/>
          <p:nvPr/>
        </p:nvSpPr>
        <p:spPr>
          <a:xfrm>
            <a:off x="6382546" y="3308238"/>
            <a:ext cx="777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04</a:t>
            </a:r>
            <a:endParaRPr>
              <a:solidFill>
                <a:schemeClr val="dk2"/>
              </a:solidFill>
            </a:endParaRPr>
          </a:p>
        </p:txBody>
      </p:sp>
      <p:sp>
        <p:nvSpPr>
          <p:cNvPr id="96" name="Google Shape;96;p18"/>
          <p:cNvSpPr txBox="1"/>
          <p:nvPr>
            <p:ph idx="5" type="body"/>
          </p:nvPr>
        </p:nvSpPr>
        <p:spPr>
          <a:xfrm>
            <a:off x="1088166" y="3353839"/>
            <a:ext cx="1664100" cy="15363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orient="horz" pos="1904">
          <p15:clr>
            <a:srgbClr val="E46962"/>
          </p15:clr>
        </p15:guide>
        <p15:guide id="2" pos="471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geeksforgeeks.org/data-analysis/what-is-exploratory-data-analysis/?utm_source=chatgpt.com" TargetMode="External"/><Relationship Id="rId4" Type="http://schemas.openxmlformats.org/officeDocument/2006/relationships/hyperlink" Target="https://www.geeksforgeeks.org/data-analysis/what-is-exploratory-data-analysis/?utm_source=chatgp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Exploratory Data Analysis (EDA)</a:t>
            </a:r>
            <a:endParaRPr/>
          </a:p>
        </p:txBody>
      </p:sp>
      <p:sp>
        <p:nvSpPr>
          <p:cNvPr id="102" name="Google Shape;102;p19"/>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A Dive into Your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56050" y="253350"/>
            <a:ext cx="8631900" cy="8505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GB"/>
              <a:t>Key Visualization Types</a:t>
            </a:r>
            <a:endParaRPr/>
          </a:p>
        </p:txBody>
      </p:sp>
      <p:sp>
        <p:nvSpPr>
          <p:cNvPr id="176" name="Google Shape;176;p28"/>
          <p:cNvSpPr txBox="1"/>
          <p:nvPr>
            <p:ph idx="1" type="body"/>
          </p:nvPr>
        </p:nvSpPr>
        <p:spPr>
          <a:xfrm>
            <a:off x="1088166" y="1250719"/>
            <a:ext cx="1664100" cy="1536300"/>
          </a:xfrm>
          <a:prstGeom prst="rect">
            <a:avLst/>
          </a:prstGeom>
        </p:spPr>
        <p:txBody>
          <a:bodyPr anchorCtr="0" anchor="t" bIns="0" lIns="0" spcFirstLastPara="1" rIns="0" wrap="square" tIns="0">
            <a:normAutofit fontScale="55000"/>
          </a:bodyPr>
          <a:lstStyle/>
          <a:p>
            <a:pPr indent="0" lvl="0" marL="0" rtl="0" algn="l">
              <a:spcBef>
                <a:spcPts val="0"/>
              </a:spcBef>
              <a:spcAft>
                <a:spcPts val="0"/>
              </a:spcAft>
              <a:buNone/>
            </a:pPr>
            <a:r>
              <a:rPr b="1" lang="en-GB"/>
              <a:t>Histogram</a:t>
            </a:r>
            <a:r>
              <a:rPr lang="en-GB"/>
              <a:t>: Shows the distribution of a single variable. (e.g., "How many passengers of each age group were on the Titanic?")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7" name="Google Shape;177;p28"/>
          <p:cNvSpPr txBox="1"/>
          <p:nvPr>
            <p:ph idx="3" type="body"/>
          </p:nvPr>
        </p:nvSpPr>
        <p:spPr>
          <a:xfrm>
            <a:off x="7223790" y="1249991"/>
            <a:ext cx="1664100" cy="1536300"/>
          </a:xfrm>
          <a:prstGeom prst="rect">
            <a:avLst/>
          </a:prstGeom>
        </p:spPr>
        <p:txBody>
          <a:bodyPr anchorCtr="0" anchor="t" bIns="0" lIns="0" spcFirstLastPara="1" rIns="0" wrap="square" tIns="0">
            <a:normAutofit fontScale="62500"/>
          </a:bodyPr>
          <a:lstStyle/>
          <a:p>
            <a:pPr indent="0" lvl="0" marL="0" rtl="0" algn="l">
              <a:spcBef>
                <a:spcPts val="0"/>
              </a:spcBef>
              <a:spcAft>
                <a:spcPts val="0"/>
              </a:spcAft>
              <a:buClr>
                <a:schemeClr val="dk2"/>
              </a:buClr>
              <a:buSzPct val="61111"/>
              <a:buFont typeface="Arial"/>
              <a:buNone/>
            </a:pPr>
            <a:r>
              <a:rPr b="1" lang="en-GB"/>
              <a:t>Scatter Plot: </a:t>
            </a:r>
            <a:r>
              <a:rPr lang="en-GB"/>
              <a:t>Reveals the relationship between two variables. (e.g., "Is there a connection between a passenger's age and the fare they paid?")</a:t>
            </a:r>
            <a:endParaRPr/>
          </a:p>
          <a:p>
            <a:pPr indent="0" lvl="0" marL="0" rtl="0" algn="l">
              <a:spcBef>
                <a:spcPts val="1200"/>
              </a:spcBef>
              <a:spcAft>
                <a:spcPts val="1200"/>
              </a:spcAft>
              <a:buClr>
                <a:schemeClr val="dk2"/>
              </a:buClr>
              <a:buSzPct val="61111"/>
              <a:buFont typeface="Arial"/>
              <a:buNone/>
            </a:pPr>
            <a:r>
              <a:t/>
            </a:r>
            <a:endParaRPr/>
          </a:p>
        </p:txBody>
      </p:sp>
      <p:sp>
        <p:nvSpPr>
          <p:cNvPr id="178" name="Google Shape;178;p28"/>
          <p:cNvSpPr txBox="1"/>
          <p:nvPr>
            <p:ph idx="4" type="body"/>
          </p:nvPr>
        </p:nvSpPr>
        <p:spPr>
          <a:xfrm>
            <a:off x="7223790" y="3353111"/>
            <a:ext cx="1664100" cy="1536300"/>
          </a:xfrm>
          <a:prstGeom prst="rect">
            <a:avLst/>
          </a:prstGeom>
        </p:spPr>
        <p:txBody>
          <a:bodyPr anchorCtr="0" anchor="t" bIns="0" lIns="0" spcFirstLastPara="1" rIns="0" wrap="square" tIns="0">
            <a:normAutofit fontScale="70000" lnSpcReduction="20000"/>
          </a:bodyPr>
          <a:lstStyle/>
          <a:p>
            <a:pPr indent="0" lvl="0" marL="0" rtl="0" algn="l">
              <a:spcBef>
                <a:spcPts val="0"/>
              </a:spcBef>
              <a:spcAft>
                <a:spcPts val="1200"/>
              </a:spcAft>
              <a:buClr>
                <a:schemeClr val="dk2"/>
              </a:buClr>
              <a:buSzPct val="61111"/>
              <a:buFont typeface="Arial"/>
              <a:buNone/>
            </a:pPr>
            <a:r>
              <a:rPr b="1" lang="en-GB"/>
              <a:t>Heatmap:</a:t>
            </a:r>
            <a:r>
              <a:rPr lang="en-GB"/>
              <a:t> Excellent for seeing correlations between many variables at once. (e.g., "Which factors such as class, gender, or age are most strongly linked to survival?")</a:t>
            </a:r>
            <a:endParaRPr/>
          </a:p>
        </p:txBody>
      </p:sp>
      <p:sp>
        <p:nvSpPr>
          <p:cNvPr id="179" name="Google Shape;179;p28"/>
          <p:cNvSpPr txBox="1"/>
          <p:nvPr>
            <p:ph idx="5" type="body"/>
          </p:nvPr>
        </p:nvSpPr>
        <p:spPr>
          <a:xfrm>
            <a:off x="1088166" y="3353839"/>
            <a:ext cx="1664100" cy="1536300"/>
          </a:xfrm>
          <a:prstGeom prst="rect">
            <a:avLst/>
          </a:prstGeom>
        </p:spPr>
        <p:txBody>
          <a:bodyPr anchorCtr="0" anchor="t" bIns="0" lIns="0" spcFirstLastPara="1" rIns="0" wrap="square" tIns="0">
            <a:normAutofit fontScale="70000" lnSpcReduction="20000"/>
          </a:bodyPr>
          <a:lstStyle/>
          <a:p>
            <a:pPr indent="0" lvl="0" marL="0" rtl="0" algn="l">
              <a:spcBef>
                <a:spcPts val="0"/>
              </a:spcBef>
              <a:spcAft>
                <a:spcPts val="0"/>
              </a:spcAft>
              <a:buClr>
                <a:schemeClr val="dk2"/>
              </a:buClr>
              <a:buSzPct val="61111"/>
              <a:buFont typeface="Arial"/>
              <a:buNone/>
            </a:pPr>
            <a:r>
              <a:rPr b="1" lang="en-GB"/>
              <a:t>Boxplot:</a:t>
            </a:r>
            <a:r>
              <a:rPr lang="en-GB"/>
              <a:t> Perfect for identifying outliers (e.g., "Did a few passengers pay an extraordinarily high ticket fare?")</a:t>
            </a:r>
            <a:endParaRPr/>
          </a:p>
          <a:p>
            <a:pPr indent="0" lvl="0" marL="0" rtl="0" algn="l">
              <a:spcBef>
                <a:spcPts val="1200"/>
              </a:spcBef>
              <a:spcAft>
                <a:spcPts val="1200"/>
              </a:spcAft>
              <a:buClr>
                <a:schemeClr val="dk2"/>
              </a:buClr>
              <a:buSzPct val="61111"/>
              <a:buFont typeface="Arial"/>
              <a:buNone/>
            </a:pPr>
            <a:r>
              <a:t/>
            </a:r>
            <a:endParaRPr/>
          </a:p>
        </p:txBody>
      </p:sp>
      <p:pic>
        <p:nvPicPr>
          <p:cNvPr id="180" name="Google Shape;180;p28"/>
          <p:cNvPicPr preferRelativeResize="0"/>
          <p:nvPr/>
        </p:nvPicPr>
        <p:blipFill>
          <a:blip r:embed="rId3">
            <a:alphaModFix/>
          </a:blip>
          <a:stretch>
            <a:fillRect/>
          </a:stretch>
        </p:blipFill>
        <p:spPr>
          <a:xfrm>
            <a:off x="2892712" y="1521650"/>
            <a:ext cx="3358575" cy="281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Trends in EDA</a:t>
            </a:r>
            <a:endParaRPr/>
          </a:p>
        </p:txBody>
      </p:sp>
      <p:sp>
        <p:nvSpPr>
          <p:cNvPr id="186" name="Google Shape;186;p2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GB"/>
              <a:t>Trends show general directions or patterns in data over time or across categories.</a:t>
            </a:r>
            <a:endParaRPr/>
          </a:p>
          <a:p>
            <a:pPr indent="0" lvl="0" marL="0" rtl="0" algn="l">
              <a:spcBef>
                <a:spcPts val="1200"/>
              </a:spcBef>
              <a:spcAft>
                <a:spcPts val="0"/>
              </a:spcAft>
              <a:buClr>
                <a:schemeClr val="dk2"/>
              </a:buClr>
              <a:buSzPts val="1100"/>
              <a:buFont typeface="Arial"/>
              <a:buNone/>
            </a:pPr>
            <a:r>
              <a:rPr lang="en-GB"/>
              <a:t>Types of Trends include </a:t>
            </a:r>
            <a:endParaRPr/>
          </a:p>
          <a:p>
            <a:pPr indent="-342900" lvl="0" marL="457200" rtl="0" algn="l">
              <a:spcBef>
                <a:spcPts val="1200"/>
              </a:spcBef>
              <a:spcAft>
                <a:spcPts val="0"/>
              </a:spcAft>
              <a:buSzPts val="1800"/>
              <a:buChar char="●"/>
            </a:pPr>
            <a:r>
              <a:rPr lang="en-GB" sz="1800"/>
              <a:t>Increasing/Decreasing</a:t>
            </a:r>
            <a:endParaRPr sz="1800"/>
          </a:p>
          <a:p>
            <a:pPr indent="-342900" lvl="0" marL="457200" rtl="0" algn="l">
              <a:spcBef>
                <a:spcPts val="0"/>
              </a:spcBef>
              <a:spcAft>
                <a:spcPts val="0"/>
              </a:spcAft>
              <a:buSzPts val="1800"/>
              <a:buChar char="●"/>
            </a:pPr>
            <a:r>
              <a:rPr lang="en-GB" sz="1800"/>
              <a:t>Seasonal/Cyclic </a:t>
            </a:r>
            <a:endParaRPr sz="1800"/>
          </a:p>
          <a:p>
            <a:pPr indent="-342900" lvl="0" marL="457200" rtl="0" algn="l">
              <a:spcBef>
                <a:spcPts val="0"/>
              </a:spcBef>
              <a:spcAft>
                <a:spcPts val="0"/>
              </a:spcAft>
              <a:buSzPts val="1800"/>
              <a:buChar char="●"/>
            </a:pPr>
            <a:r>
              <a:rPr lang="en-GB" sz="1800"/>
              <a:t>Correlations </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187" name="Google Shape;187;p29"/>
          <p:cNvPicPr preferRelativeResize="0"/>
          <p:nvPr/>
        </p:nvPicPr>
        <p:blipFill>
          <a:blip r:embed="rId3">
            <a:alphaModFix/>
          </a:blip>
          <a:stretch>
            <a:fillRect/>
          </a:stretch>
        </p:blipFill>
        <p:spPr>
          <a:xfrm>
            <a:off x="2350275" y="2836075"/>
            <a:ext cx="4091574" cy="2148075"/>
          </a:xfrm>
          <a:prstGeom prst="rect">
            <a:avLst/>
          </a:prstGeom>
          <a:noFill/>
          <a:ln>
            <a:noFill/>
          </a:ln>
        </p:spPr>
      </p:pic>
      <p:pic>
        <p:nvPicPr>
          <p:cNvPr id="188" name="Google Shape;188;p29"/>
          <p:cNvPicPr preferRelativeResize="0"/>
          <p:nvPr/>
        </p:nvPicPr>
        <p:blipFill>
          <a:blip r:embed="rId4">
            <a:alphaModFix/>
          </a:blip>
          <a:stretch>
            <a:fillRect/>
          </a:stretch>
        </p:blipFill>
        <p:spPr>
          <a:xfrm>
            <a:off x="6363700" y="1797875"/>
            <a:ext cx="2390451" cy="20039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Identify Trends</a:t>
            </a:r>
            <a:endParaRPr/>
          </a:p>
        </p:txBody>
      </p:sp>
      <p:sp>
        <p:nvSpPr>
          <p:cNvPr id="194" name="Google Shape;194;p3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20000"/>
          </a:bodyPr>
          <a:lstStyle/>
          <a:p>
            <a:pPr indent="-342900" lvl="0" marL="457200" rtl="0" algn="l">
              <a:spcBef>
                <a:spcPts val="1200"/>
              </a:spcBef>
              <a:spcAft>
                <a:spcPts val="0"/>
              </a:spcAft>
              <a:buSzPts val="1800"/>
              <a:buChar char="●"/>
            </a:pPr>
            <a:r>
              <a:rPr b="1" lang="en-GB" sz="1800"/>
              <a:t>Visualizations</a:t>
            </a:r>
            <a:endParaRPr b="1" sz="1800"/>
          </a:p>
          <a:p>
            <a:pPr indent="0" lvl="0" marL="1371600" rtl="0" algn="l">
              <a:spcBef>
                <a:spcPts val="1200"/>
              </a:spcBef>
              <a:spcAft>
                <a:spcPts val="0"/>
              </a:spcAft>
              <a:buNone/>
            </a:pPr>
            <a:r>
              <a:rPr b="1" lang="en-GB"/>
              <a:t>- </a:t>
            </a:r>
            <a:r>
              <a:rPr lang="en-GB"/>
              <a:t>Line charts and Bar graphs for time series</a:t>
            </a:r>
            <a:endParaRPr/>
          </a:p>
          <a:p>
            <a:pPr indent="0" lvl="0" marL="1371600" rtl="0" algn="l">
              <a:spcBef>
                <a:spcPts val="1200"/>
              </a:spcBef>
              <a:spcAft>
                <a:spcPts val="0"/>
              </a:spcAft>
              <a:buNone/>
            </a:pPr>
            <a:r>
              <a:rPr lang="en-GB"/>
              <a:t>- Scatter plots for correlations</a:t>
            </a:r>
            <a:endParaRPr/>
          </a:p>
          <a:p>
            <a:pPr indent="0" lvl="0" marL="1371600" rtl="0" algn="l">
              <a:spcBef>
                <a:spcPts val="1200"/>
              </a:spcBef>
              <a:spcAft>
                <a:spcPts val="0"/>
              </a:spcAft>
              <a:buNone/>
            </a:pPr>
            <a:r>
              <a:rPr lang="en-GB"/>
              <a:t>- Heatmaps for variable relationships</a:t>
            </a:r>
            <a:endParaRPr b="1"/>
          </a:p>
          <a:p>
            <a:pPr indent="-342900" lvl="0" marL="457200" rtl="0" algn="l">
              <a:spcBef>
                <a:spcPts val="1200"/>
              </a:spcBef>
              <a:spcAft>
                <a:spcPts val="0"/>
              </a:spcAft>
              <a:buSzPts val="1800"/>
              <a:buChar char="●"/>
            </a:pPr>
            <a:r>
              <a:rPr b="1" lang="en-GB"/>
              <a:t>Summary Statistics</a:t>
            </a:r>
            <a:endParaRPr b="1"/>
          </a:p>
          <a:p>
            <a:pPr indent="-342900" lvl="0" marL="457200" rtl="0" algn="l">
              <a:spcBef>
                <a:spcPts val="0"/>
              </a:spcBef>
              <a:spcAft>
                <a:spcPts val="0"/>
              </a:spcAft>
              <a:buSzPts val="1800"/>
              <a:buChar char="●"/>
            </a:pPr>
            <a:r>
              <a:rPr b="1" lang="en-GB"/>
              <a:t>Why It Matters </a:t>
            </a:r>
            <a:endParaRPr b="1"/>
          </a:p>
          <a:p>
            <a:pPr indent="0" lvl="0" marL="1371600" rtl="0" algn="l">
              <a:spcBef>
                <a:spcPts val="1200"/>
              </a:spcBef>
              <a:spcAft>
                <a:spcPts val="0"/>
              </a:spcAft>
              <a:buNone/>
            </a:pPr>
            <a:r>
              <a:rPr b="1" lang="en-GB"/>
              <a:t>- </a:t>
            </a:r>
            <a:r>
              <a:rPr lang="en-GB"/>
              <a:t>Trends reveal </a:t>
            </a:r>
            <a:r>
              <a:rPr b="1" lang="en-GB"/>
              <a:t>predictable behavior</a:t>
            </a:r>
            <a:r>
              <a:rPr lang="en-GB"/>
              <a:t> in the data.</a:t>
            </a:r>
            <a:endParaRPr/>
          </a:p>
          <a:p>
            <a:pPr indent="0" lvl="0" marL="1371600" rtl="0" algn="l">
              <a:spcBef>
                <a:spcPts val="1200"/>
              </a:spcBef>
              <a:spcAft>
                <a:spcPts val="1200"/>
              </a:spcAft>
              <a:buNone/>
            </a:pPr>
            <a:r>
              <a:rPr lang="en-GB"/>
              <a:t>- Useful for forecasting, strategy, and spotting long-term patterns.</a:t>
            </a:r>
            <a:endParaRPr b="1"/>
          </a:p>
        </p:txBody>
      </p:sp>
      <p:pic>
        <p:nvPicPr>
          <p:cNvPr id="195" name="Google Shape;195;p30"/>
          <p:cNvPicPr preferRelativeResize="0"/>
          <p:nvPr/>
        </p:nvPicPr>
        <p:blipFill>
          <a:blip r:embed="rId3">
            <a:alphaModFix/>
          </a:blip>
          <a:stretch>
            <a:fillRect/>
          </a:stretch>
        </p:blipFill>
        <p:spPr>
          <a:xfrm>
            <a:off x="5989300" y="0"/>
            <a:ext cx="3154700" cy="1802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Anomalies in EDA</a:t>
            </a:r>
            <a:endParaRPr/>
          </a:p>
        </p:txBody>
      </p:sp>
      <p:sp>
        <p:nvSpPr>
          <p:cNvPr id="201" name="Google Shape;201;p3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GB"/>
              <a:t>Anomalies (outliers) are </a:t>
            </a:r>
            <a:r>
              <a:rPr b="1" lang="en-GB"/>
              <a:t>unusual data points</a:t>
            </a:r>
            <a:r>
              <a:rPr lang="en-GB"/>
              <a:t> that don’t fit the overall trend.</a:t>
            </a:r>
            <a:endParaRPr/>
          </a:p>
          <a:p>
            <a:pPr indent="-342900" lvl="0" marL="457200" rtl="0" algn="l">
              <a:spcBef>
                <a:spcPts val="1200"/>
              </a:spcBef>
              <a:spcAft>
                <a:spcPts val="0"/>
              </a:spcAft>
              <a:buSzPts val="1800"/>
              <a:buChar char="●"/>
            </a:pPr>
            <a:r>
              <a:rPr b="1" lang="en-GB"/>
              <a:t>Types of Anomalies</a:t>
            </a:r>
            <a:endParaRPr b="1"/>
          </a:p>
          <a:p>
            <a:pPr indent="-342900" lvl="0" marL="457200" rtl="0" algn="l">
              <a:spcBef>
                <a:spcPts val="0"/>
              </a:spcBef>
              <a:spcAft>
                <a:spcPts val="0"/>
              </a:spcAft>
              <a:buSzPts val="1800"/>
              <a:buAutoNum type="arabicPeriod"/>
            </a:pPr>
            <a:r>
              <a:rPr b="1" lang="en-GB"/>
              <a:t>Point anomalies</a:t>
            </a:r>
            <a:r>
              <a:rPr lang="en-GB"/>
              <a:t> </a:t>
            </a:r>
            <a:endParaRPr/>
          </a:p>
          <a:p>
            <a:pPr indent="-342900" lvl="0" marL="457200" rtl="0" algn="l">
              <a:spcBef>
                <a:spcPts val="0"/>
              </a:spcBef>
              <a:spcAft>
                <a:spcPts val="0"/>
              </a:spcAft>
              <a:buSzPts val="1800"/>
              <a:buAutoNum type="arabicPeriod"/>
            </a:pPr>
            <a:r>
              <a:rPr b="1" lang="en-GB"/>
              <a:t>Contextual anomalies</a:t>
            </a:r>
            <a:r>
              <a:rPr lang="en-GB"/>
              <a:t> </a:t>
            </a:r>
            <a:endParaRPr/>
          </a:p>
          <a:p>
            <a:pPr indent="-342900" lvl="0" marL="457200" rtl="0" algn="l">
              <a:spcBef>
                <a:spcPts val="0"/>
              </a:spcBef>
              <a:spcAft>
                <a:spcPts val="0"/>
              </a:spcAft>
              <a:buSzPts val="1800"/>
              <a:buAutoNum type="arabicPeriod"/>
            </a:pPr>
            <a:r>
              <a:rPr b="1" lang="en-GB"/>
              <a:t>Collective anomalies</a:t>
            </a:r>
            <a:endParaRPr sz="2500"/>
          </a:p>
        </p:txBody>
      </p:sp>
      <p:pic>
        <p:nvPicPr>
          <p:cNvPr id="202" name="Google Shape;202;p31"/>
          <p:cNvPicPr preferRelativeResize="0"/>
          <p:nvPr/>
        </p:nvPicPr>
        <p:blipFill>
          <a:blip r:embed="rId3">
            <a:alphaModFix/>
          </a:blip>
          <a:stretch>
            <a:fillRect/>
          </a:stretch>
        </p:blipFill>
        <p:spPr>
          <a:xfrm>
            <a:off x="3626965" y="2315300"/>
            <a:ext cx="5517035" cy="282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Detect </a:t>
            </a:r>
            <a:r>
              <a:rPr lang="en-GB"/>
              <a:t>Anomalies</a:t>
            </a:r>
            <a:endParaRPr/>
          </a:p>
        </p:txBody>
      </p:sp>
      <p:sp>
        <p:nvSpPr>
          <p:cNvPr id="208" name="Google Shape;208;p3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b="1" lang="en-GB"/>
              <a:t>Visualizations:</a:t>
            </a:r>
            <a:endParaRPr b="1"/>
          </a:p>
          <a:p>
            <a:pPr indent="-342900" lvl="0" marL="457200" rtl="0" algn="l">
              <a:spcBef>
                <a:spcPts val="0"/>
              </a:spcBef>
              <a:spcAft>
                <a:spcPts val="0"/>
              </a:spcAft>
              <a:buSzPts val="1800"/>
              <a:buAutoNum type="arabicPeriod"/>
            </a:pPr>
            <a:r>
              <a:rPr lang="en-GB"/>
              <a:t>Boxplots </a:t>
            </a:r>
            <a:endParaRPr/>
          </a:p>
          <a:p>
            <a:pPr indent="-342900" lvl="0" marL="457200" rtl="0" algn="l">
              <a:spcBef>
                <a:spcPts val="0"/>
              </a:spcBef>
              <a:spcAft>
                <a:spcPts val="0"/>
              </a:spcAft>
              <a:buSzPts val="1800"/>
              <a:buAutoNum type="arabicPeriod"/>
            </a:pPr>
            <a:r>
              <a:rPr lang="en-GB"/>
              <a:t>Scatter plots </a:t>
            </a:r>
            <a:endParaRPr/>
          </a:p>
          <a:p>
            <a:pPr indent="-342900" lvl="0" marL="457200" rtl="0" algn="l">
              <a:spcBef>
                <a:spcPts val="0"/>
              </a:spcBef>
              <a:spcAft>
                <a:spcPts val="0"/>
              </a:spcAft>
              <a:buSzPts val="1800"/>
              <a:buAutoNum type="arabicPeriod"/>
            </a:pPr>
            <a:r>
              <a:rPr lang="en-GB"/>
              <a:t>Time series plots </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b="1" lang="en-GB"/>
              <a:t>Statistical Methods:</a:t>
            </a:r>
            <a:endParaRPr b="1"/>
          </a:p>
          <a:p>
            <a:pPr indent="-342900" lvl="0" marL="457200" rtl="0" algn="l">
              <a:spcBef>
                <a:spcPts val="0"/>
              </a:spcBef>
              <a:spcAft>
                <a:spcPts val="0"/>
              </a:spcAft>
              <a:buSzPts val="1800"/>
              <a:buAutoNum type="arabicPeriod"/>
            </a:pPr>
            <a:r>
              <a:rPr lang="en-GB"/>
              <a:t>Z-scores or standard deviations</a:t>
            </a:r>
            <a:endParaRPr/>
          </a:p>
          <a:p>
            <a:pPr indent="-342900" lvl="0" marL="457200" rtl="0" algn="l">
              <a:spcBef>
                <a:spcPts val="0"/>
              </a:spcBef>
              <a:spcAft>
                <a:spcPts val="0"/>
              </a:spcAft>
              <a:buSzPts val="1800"/>
              <a:buAutoNum type="arabicPeriod"/>
            </a:pPr>
            <a:r>
              <a:rPr lang="en-GB"/>
              <a:t>Interquartile range (IQR)</a:t>
            </a:r>
            <a:endParaRPr/>
          </a:p>
          <a:p>
            <a:pPr indent="-342900" lvl="0" marL="457200" rtl="0" algn="l">
              <a:spcBef>
                <a:spcPts val="0"/>
              </a:spcBef>
              <a:spcAft>
                <a:spcPts val="0"/>
              </a:spcAft>
              <a:buSzPts val="1800"/>
              <a:buAutoNum type="arabicPeriod"/>
            </a:pPr>
            <a:r>
              <a:rPr lang="en-GB"/>
              <a:t>Distribution analysis</a:t>
            </a:r>
            <a:endParaRPr sz="2500"/>
          </a:p>
        </p:txBody>
      </p:sp>
      <p:sp>
        <p:nvSpPr>
          <p:cNvPr id="209" name="Google Shape;209;p32"/>
          <p:cNvSpPr txBox="1"/>
          <p:nvPr/>
        </p:nvSpPr>
        <p:spPr>
          <a:xfrm>
            <a:off x="5946050" y="1017725"/>
            <a:ext cx="3089400" cy="354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Font typeface="Playfair Display"/>
              <a:buChar char="●"/>
            </a:pPr>
            <a:r>
              <a:rPr b="1" lang="en-GB" sz="1800">
                <a:solidFill>
                  <a:schemeClr val="dk2"/>
                </a:solidFill>
                <a:latin typeface="Playfair Display"/>
                <a:ea typeface="Playfair Display"/>
                <a:cs typeface="Playfair Display"/>
                <a:sym typeface="Playfair Display"/>
              </a:rPr>
              <a:t>Why It Matters</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1200"/>
              </a:spcAft>
              <a:buClr>
                <a:schemeClr val="dk2"/>
              </a:buClr>
              <a:buSzPts val="1100"/>
              <a:buFont typeface="Arial"/>
              <a:buNone/>
            </a:pPr>
            <a:r>
              <a:rPr lang="en-GB" sz="1800">
                <a:solidFill>
                  <a:schemeClr val="dk2"/>
                </a:solidFill>
                <a:latin typeface="Playfair Display"/>
                <a:ea typeface="Playfair Display"/>
                <a:cs typeface="Playfair Display"/>
                <a:sym typeface="Playfair Display"/>
              </a:rPr>
              <a:t>Anomalies can signal </a:t>
            </a:r>
            <a:r>
              <a:rPr b="1" lang="en-GB" sz="1800">
                <a:solidFill>
                  <a:schemeClr val="dk2"/>
                </a:solidFill>
                <a:latin typeface="Playfair Display"/>
                <a:ea typeface="Playfair Display"/>
                <a:cs typeface="Playfair Display"/>
                <a:sym typeface="Playfair Display"/>
              </a:rPr>
              <a:t>errors</a:t>
            </a:r>
            <a:r>
              <a:rPr lang="en-GB" sz="1800">
                <a:solidFill>
                  <a:schemeClr val="dk2"/>
                </a:solidFill>
                <a:latin typeface="Playfair Display"/>
                <a:ea typeface="Playfair Display"/>
                <a:cs typeface="Playfair Display"/>
                <a:sym typeface="Playfair Display"/>
              </a:rPr>
              <a:t> (bad data entry, system glitches) or </a:t>
            </a:r>
            <a:r>
              <a:rPr b="1" lang="en-GB" sz="1800">
                <a:solidFill>
                  <a:schemeClr val="dk2"/>
                </a:solidFill>
                <a:latin typeface="Playfair Display"/>
                <a:ea typeface="Playfair Display"/>
                <a:cs typeface="Playfair Display"/>
                <a:sym typeface="Playfair Display"/>
              </a:rPr>
              <a:t>insights</a:t>
            </a:r>
            <a:r>
              <a:rPr lang="en-GB" sz="1800">
                <a:solidFill>
                  <a:schemeClr val="dk2"/>
                </a:solidFill>
                <a:latin typeface="Playfair Display"/>
                <a:ea typeface="Playfair Display"/>
                <a:cs typeface="Playfair Display"/>
                <a:sym typeface="Playfair Display"/>
              </a:rPr>
              <a:t> (fraud, rare events, business opportunities).</a:t>
            </a:r>
            <a:endParaRPr sz="1800">
              <a:solidFill>
                <a:schemeClr val="dk2"/>
              </a:solidFill>
              <a:latin typeface="Playfair Display"/>
              <a:ea typeface="Playfair Display"/>
              <a:cs typeface="Playfair Display"/>
              <a:sym typeface="Playfair Display"/>
            </a:endParaRPr>
          </a:p>
        </p:txBody>
      </p:sp>
      <p:pic>
        <p:nvPicPr>
          <p:cNvPr id="210" name="Google Shape;210;p32"/>
          <p:cNvPicPr preferRelativeResize="0"/>
          <p:nvPr/>
        </p:nvPicPr>
        <p:blipFill>
          <a:blip r:embed="rId3">
            <a:alphaModFix/>
          </a:blip>
          <a:stretch>
            <a:fillRect/>
          </a:stretch>
        </p:blipFill>
        <p:spPr>
          <a:xfrm>
            <a:off x="4320113" y="3362313"/>
            <a:ext cx="2562225" cy="1781175"/>
          </a:xfrm>
          <a:prstGeom prst="rect">
            <a:avLst/>
          </a:prstGeom>
          <a:noFill/>
          <a:ln>
            <a:noFill/>
          </a:ln>
        </p:spPr>
      </p:pic>
      <p:pic>
        <p:nvPicPr>
          <p:cNvPr id="211" name="Google Shape;211;p32"/>
          <p:cNvPicPr preferRelativeResize="0"/>
          <p:nvPr/>
        </p:nvPicPr>
        <p:blipFill>
          <a:blip r:embed="rId4">
            <a:alphaModFix/>
          </a:blip>
          <a:stretch>
            <a:fillRect/>
          </a:stretch>
        </p:blipFill>
        <p:spPr>
          <a:xfrm>
            <a:off x="2894138" y="1017713"/>
            <a:ext cx="2409825" cy="1895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Balancing Trends and Anomalies</a:t>
            </a:r>
            <a:endParaRPr/>
          </a:p>
        </p:txBody>
      </p:sp>
      <p:sp>
        <p:nvSpPr>
          <p:cNvPr id="217" name="Google Shape;217;p3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lang="en-GB"/>
              <a:t>Trends show the </a:t>
            </a:r>
            <a:r>
              <a:rPr b="1" lang="en-GB"/>
              <a:t>"big picture"</a:t>
            </a:r>
            <a:r>
              <a:rPr lang="en-GB"/>
              <a:t>, anomalies highlight the </a:t>
            </a:r>
            <a:r>
              <a:rPr b="1" lang="en-GB"/>
              <a:t>"unexpected details."</a:t>
            </a:r>
            <a:endParaRPr b="1"/>
          </a:p>
          <a:p>
            <a:pPr indent="-342900" lvl="0" marL="457200" rtl="0" algn="l">
              <a:spcBef>
                <a:spcPts val="0"/>
              </a:spcBef>
              <a:spcAft>
                <a:spcPts val="0"/>
              </a:spcAft>
              <a:buSzPts val="1800"/>
              <a:buChar char="●"/>
            </a:pPr>
            <a:r>
              <a:rPr lang="en-GB"/>
              <a:t>Both are essential:</a:t>
            </a:r>
            <a:endParaRPr/>
          </a:p>
          <a:p>
            <a:pPr indent="-342900" lvl="1" marL="914400" rtl="0" algn="l">
              <a:spcBef>
                <a:spcPts val="0"/>
              </a:spcBef>
              <a:spcAft>
                <a:spcPts val="0"/>
              </a:spcAft>
              <a:buSzPts val="1800"/>
              <a:buChar char="○"/>
            </a:pPr>
            <a:r>
              <a:rPr b="1" lang="en-GB" sz="1800"/>
              <a:t>Trends → help predict and plan</a:t>
            </a:r>
            <a:endParaRPr b="1" sz="1800"/>
          </a:p>
          <a:p>
            <a:pPr indent="-342900" lvl="1" marL="914400" rtl="0" algn="l">
              <a:spcBef>
                <a:spcPts val="0"/>
              </a:spcBef>
              <a:spcAft>
                <a:spcPts val="0"/>
              </a:spcAft>
              <a:buSzPts val="1800"/>
              <a:buChar char="○"/>
            </a:pPr>
            <a:r>
              <a:rPr b="1" lang="en-GB" sz="1800"/>
              <a:t>Anomalies → help investigate and improve</a:t>
            </a:r>
            <a:endParaRPr sz="2100"/>
          </a:p>
        </p:txBody>
      </p:sp>
      <p:pic>
        <p:nvPicPr>
          <p:cNvPr id="218" name="Google Shape;218;p33"/>
          <p:cNvPicPr preferRelativeResize="0"/>
          <p:nvPr/>
        </p:nvPicPr>
        <p:blipFill>
          <a:blip r:embed="rId3">
            <a:alphaModFix/>
          </a:blip>
          <a:stretch>
            <a:fillRect/>
          </a:stretch>
        </p:blipFill>
        <p:spPr>
          <a:xfrm>
            <a:off x="311700" y="2928725"/>
            <a:ext cx="3937374" cy="2214775"/>
          </a:xfrm>
          <a:prstGeom prst="rect">
            <a:avLst/>
          </a:prstGeom>
          <a:noFill/>
          <a:ln>
            <a:noFill/>
          </a:ln>
        </p:spPr>
      </p:pic>
      <p:pic>
        <p:nvPicPr>
          <p:cNvPr id="219" name="Google Shape;219;p33"/>
          <p:cNvPicPr preferRelativeResize="0"/>
          <p:nvPr/>
        </p:nvPicPr>
        <p:blipFill>
          <a:blip r:embed="rId4">
            <a:alphaModFix/>
          </a:blip>
          <a:stretch>
            <a:fillRect/>
          </a:stretch>
        </p:blipFill>
        <p:spPr>
          <a:xfrm>
            <a:off x="5264625" y="2571753"/>
            <a:ext cx="3757251" cy="1772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Intro</a:t>
            </a:r>
            <a:endParaRPr/>
          </a:p>
        </p:txBody>
      </p:sp>
      <p:sp>
        <p:nvSpPr>
          <p:cNvPr id="225" name="Google Shape;225;p3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4"/>
          <p:cNvPicPr preferRelativeResize="0"/>
          <p:nvPr/>
        </p:nvPicPr>
        <p:blipFill>
          <a:blip r:embed="rId3">
            <a:alphaModFix/>
          </a:blip>
          <a:stretch>
            <a:fillRect/>
          </a:stretch>
        </p:blipFill>
        <p:spPr>
          <a:xfrm>
            <a:off x="0" y="1234075"/>
            <a:ext cx="9144003" cy="396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32" name="Google Shape;232;p3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EDA is crucial for understanding data, revealing patterns, and identifying anomalies.</a:t>
            </a:r>
            <a:endParaRPr/>
          </a:p>
          <a:p>
            <a:pPr indent="-342900" lvl="0" marL="457200" rtl="0" algn="l">
              <a:spcBef>
                <a:spcPts val="0"/>
              </a:spcBef>
              <a:spcAft>
                <a:spcPts val="0"/>
              </a:spcAft>
              <a:buSzPts val="1800"/>
              <a:buChar char="-"/>
            </a:pPr>
            <a:r>
              <a:rPr lang="en-GB"/>
              <a:t>It involves summarizing characteristics, uncovering relationships, and spotting mistakes.</a:t>
            </a:r>
            <a:endParaRPr/>
          </a:p>
          <a:p>
            <a:pPr indent="-342900" lvl="0" marL="457200" rtl="0" algn="l">
              <a:spcBef>
                <a:spcPts val="0"/>
              </a:spcBef>
              <a:spcAft>
                <a:spcPts val="0"/>
              </a:spcAft>
              <a:buSzPts val="1800"/>
              <a:buChar char="-"/>
            </a:pPr>
            <a:r>
              <a:rPr lang="en-GB"/>
              <a:t>Key tools include descriptive statistics and various visualization methods like histograms and scatter plots.</a:t>
            </a:r>
            <a:endParaRPr/>
          </a:p>
          <a:p>
            <a:pPr indent="-342900" lvl="0" marL="457200" rtl="0" algn="l">
              <a:spcBef>
                <a:spcPts val="0"/>
              </a:spcBef>
              <a:spcAft>
                <a:spcPts val="0"/>
              </a:spcAft>
              <a:buSzPts val="1800"/>
              <a:buChar char="-"/>
            </a:pPr>
            <a:r>
              <a:rPr lang="en-GB"/>
              <a:t>Trends show predictable behavior, while anomalies highlight unexpected details.</a:t>
            </a:r>
            <a:endParaRPr/>
          </a:p>
          <a:p>
            <a:pPr indent="-342900" lvl="0" marL="457200" rtl="0" algn="l">
              <a:spcBef>
                <a:spcPts val="0"/>
              </a:spcBef>
              <a:spcAft>
                <a:spcPts val="0"/>
              </a:spcAft>
              <a:buSzPts val="1800"/>
              <a:buChar char="-"/>
            </a:pPr>
            <a:r>
              <a:rPr lang="en-GB"/>
              <a:t>Balancing both is essential for effective data analysis and informed decision-making.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 Cited</a:t>
            </a:r>
            <a:endParaRPr/>
          </a:p>
        </p:txBody>
      </p:sp>
      <p:sp>
        <p:nvSpPr>
          <p:cNvPr id="243" name="Google Shape;243;p3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Tukey, John W. Exploratory Data Analysis. Addison-Wesley Pub. Co., 1977.</a:t>
            </a:r>
            <a:endParaRPr/>
          </a:p>
          <a:p>
            <a:pPr indent="0" lvl="0" marL="0" rtl="0" algn="l">
              <a:spcBef>
                <a:spcPts val="1200"/>
              </a:spcBef>
              <a:spcAft>
                <a:spcPts val="0"/>
              </a:spcAft>
              <a:buNone/>
            </a:pPr>
            <a:r>
              <a:rPr lang="en-GB"/>
              <a:t>“What Is Exploratory Data Analysis (EDA)?” IBM, IBM Corporation, https://www.ibm.com/think/topics/exploratory-data-analysis. Accessed 15 Oct. 2025. </a:t>
            </a:r>
            <a:endParaRPr/>
          </a:p>
          <a:p>
            <a:pPr indent="0" lvl="0" marL="0" rtl="0" algn="l">
              <a:spcBef>
                <a:spcPts val="1200"/>
              </a:spcBef>
              <a:spcAft>
                <a:spcPts val="0"/>
              </a:spcAft>
              <a:buNone/>
            </a:pPr>
            <a:r>
              <a:rPr lang="en-GB" sz="1750"/>
              <a:t>“What Is Exploratory Data Analysis?” </a:t>
            </a:r>
            <a:r>
              <a:rPr i="1" lang="en-GB" sz="1750"/>
              <a:t>GeeksforGeeks</a:t>
            </a:r>
            <a:r>
              <a:rPr lang="en-GB" sz="1750"/>
              <a:t>, Sanchhaya Education Pvt. Ltd., 14 Oct. 2025,</a:t>
            </a:r>
            <a:r>
              <a:rPr lang="en-GB" sz="1750">
                <a:uFill>
                  <a:noFill/>
                </a:uFill>
                <a:hlinkClick r:id="rId3"/>
              </a:rPr>
              <a:t> </a:t>
            </a:r>
            <a:r>
              <a:rPr lang="en-GB" sz="1750" u="sng">
                <a:solidFill>
                  <a:schemeClr val="hlink"/>
                </a:solidFill>
                <a:hlinkClick r:id="rId4"/>
              </a:rPr>
              <a:t>https://www.geeksforgeeks.org/data-analysis/what-is-exploratory-data-analysis/</a:t>
            </a:r>
            <a:r>
              <a:rPr lang="en-GB" sz="1750"/>
              <a:t>. Accessed 15 Oct. 2025.</a:t>
            </a:r>
            <a:endParaRPr sz="175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108" name="Google Shape;108;p20"/>
          <p:cNvSpPr txBox="1"/>
          <p:nvPr>
            <p:ph idx="1" type="body"/>
          </p:nvPr>
        </p:nvSpPr>
        <p:spPr>
          <a:xfrm>
            <a:off x="311700" y="1234075"/>
            <a:ext cx="3798600" cy="314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Exploratory Data Analysis (EDA) is the first step you take with any dataset. It's not about complex modeling yet but about getting to know your data, finding its secrets, and understanding its story.</a:t>
            </a:r>
            <a:endParaRPr/>
          </a:p>
        </p:txBody>
      </p:sp>
      <p:pic>
        <p:nvPicPr>
          <p:cNvPr descr="The classic detective with a magnifying glass following footprints. Vector colorful illustration in cartoon style. (Provided by Getty Images)" id="109" name="Google Shape;109;p20"/>
          <p:cNvPicPr preferRelativeResize="0"/>
          <p:nvPr/>
        </p:nvPicPr>
        <p:blipFill>
          <a:blip r:embed="rId3">
            <a:alphaModFix/>
          </a:blip>
          <a:stretch>
            <a:fillRect/>
          </a:stretch>
        </p:blipFill>
        <p:spPr>
          <a:xfrm>
            <a:off x="4366100" y="-44925"/>
            <a:ext cx="51435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Goal of </a:t>
            </a:r>
            <a:r>
              <a:rPr lang="en-GB"/>
              <a:t>Exploratory Data Analysis (EDA)</a:t>
            </a:r>
            <a:endParaRPr/>
          </a:p>
        </p:txBody>
      </p:sp>
      <p:sp>
        <p:nvSpPr>
          <p:cNvPr id="115" name="Google Shape;115;p2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Summarize the main characteristics.</a:t>
            </a:r>
            <a:endParaRPr/>
          </a:p>
          <a:p>
            <a:pPr indent="-342900" lvl="0" marL="457200" rtl="0" algn="l">
              <a:spcBef>
                <a:spcPts val="0"/>
              </a:spcBef>
              <a:spcAft>
                <a:spcPts val="0"/>
              </a:spcAft>
              <a:buSzPts val="1800"/>
              <a:buChar char="●"/>
            </a:pPr>
            <a:r>
              <a:rPr lang="en-GB"/>
              <a:t>Uncover interesting patterns and relationships.</a:t>
            </a:r>
            <a:endParaRPr/>
          </a:p>
          <a:p>
            <a:pPr indent="-342900" lvl="0" marL="457200" rtl="0" algn="l">
              <a:spcBef>
                <a:spcPts val="0"/>
              </a:spcBef>
              <a:spcAft>
                <a:spcPts val="0"/>
              </a:spcAft>
              <a:buSzPts val="1800"/>
              <a:buChar char="●"/>
            </a:pPr>
            <a:r>
              <a:rPr lang="en-GB"/>
              <a:t>Spot mistakes, anomalies, and missing pieces.</a:t>
            </a:r>
            <a:endParaRPr/>
          </a:p>
          <a:p>
            <a:pPr indent="-342900" lvl="0" marL="457200" rtl="0" algn="l">
              <a:spcBef>
                <a:spcPts val="0"/>
              </a:spcBef>
              <a:spcAft>
                <a:spcPts val="0"/>
              </a:spcAft>
              <a:buSzPts val="1800"/>
              <a:buChar char="●"/>
            </a:pPr>
            <a:r>
              <a:rPr lang="en-GB"/>
              <a:t>Formulate questions and hypotheses for later.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i="1"/>
          </a:p>
          <a:p>
            <a:pPr indent="0" lvl="0" marL="0" rtl="0" algn="l">
              <a:spcBef>
                <a:spcPts val="1200"/>
              </a:spcBef>
              <a:spcAft>
                <a:spcPts val="1200"/>
              </a:spcAft>
              <a:buNone/>
            </a:pPr>
            <a:r>
              <a:rPr b="1" i="1" lang="en-GB"/>
              <a:t>Analogy</a:t>
            </a:r>
            <a:r>
              <a:rPr i="1" lang="en-GB"/>
              <a:t>: It's like flipping through a book to see the pictures and chapter titles before you commit to reading it.</a:t>
            </a:r>
            <a:endParaRPr i="1"/>
          </a:p>
        </p:txBody>
      </p:sp>
      <p:pic>
        <p:nvPicPr>
          <p:cNvPr descr="a penguin is writing on a piece of paper (Provided by Tenor)" id="116" name="Google Shape;116;p21"/>
          <p:cNvPicPr preferRelativeResize="0"/>
          <p:nvPr/>
        </p:nvPicPr>
        <p:blipFill>
          <a:blip r:embed="rId3">
            <a:alphaModFix/>
          </a:blip>
          <a:stretch>
            <a:fillRect/>
          </a:stretch>
        </p:blipFill>
        <p:spPr>
          <a:xfrm>
            <a:off x="5899675" y="0"/>
            <a:ext cx="3009725" cy="333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507450" y="331400"/>
            <a:ext cx="8129100" cy="7962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Types of EDA</a:t>
            </a:r>
            <a:endParaRPr/>
          </a:p>
        </p:txBody>
      </p:sp>
      <p:sp>
        <p:nvSpPr>
          <p:cNvPr id="121" name="Google Shape;121;p22"/>
          <p:cNvSpPr txBox="1"/>
          <p:nvPr>
            <p:ph idx="1" type="body"/>
          </p:nvPr>
        </p:nvSpPr>
        <p:spPr>
          <a:xfrm>
            <a:off x="507456" y="1519301"/>
            <a:ext cx="4782300" cy="30906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Char char="●"/>
            </a:pPr>
            <a:r>
              <a:rPr lang="en-GB"/>
              <a:t>Explore data with univariate non-graphical methods</a:t>
            </a:r>
            <a:endParaRPr/>
          </a:p>
          <a:p>
            <a:pPr indent="-342900" lvl="0" marL="457200" rtl="0" algn="l">
              <a:spcBef>
                <a:spcPts val="0"/>
              </a:spcBef>
              <a:spcAft>
                <a:spcPts val="0"/>
              </a:spcAft>
              <a:buSzPts val="1800"/>
              <a:buChar char="●"/>
            </a:pPr>
            <a:r>
              <a:rPr lang="en-GB"/>
              <a:t>Visualize single variables using univariate graphical analysis</a:t>
            </a:r>
            <a:endParaRPr/>
          </a:p>
          <a:p>
            <a:pPr indent="-342900" lvl="0" marL="457200" rtl="0" algn="l">
              <a:spcBef>
                <a:spcPts val="0"/>
              </a:spcBef>
              <a:spcAft>
                <a:spcPts val="0"/>
              </a:spcAft>
              <a:buSzPts val="1800"/>
              <a:buChar char="●"/>
            </a:pPr>
            <a:r>
              <a:rPr lang="en-GB"/>
              <a:t>Analyze relationships between variables with multivariate non-graphical</a:t>
            </a:r>
            <a:endParaRPr/>
          </a:p>
          <a:p>
            <a:pPr indent="-342900" lvl="0" marL="457200" rtl="0" algn="l">
              <a:spcBef>
                <a:spcPts val="0"/>
              </a:spcBef>
              <a:spcAft>
                <a:spcPts val="0"/>
              </a:spcAft>
              <a:buSzPts val="1800"/>
              <a:buChar char="●"/>
            </a:pPr>
            <a:r>
              <a:rPr lang="en-GB"/>
              <a:t>Display multi-variable relationships using multivariate graphical methods</a:t>
            </a:r>
            <a:endParaRPr/>
          </a:p>
        </p:txBody>
      </p:sp>
      <p:pic>
        <p:nvPicPr>
          <p:cNvPr id="122" name="Google Shape;122;p22"/>
          <p:cNvPicPr preferRelativeResize="0"/>
          <p:nvPr>
            <p:ph idx="2" type="pic"/>
          </p:nvPr>
        </p:nvPicPr>
        <p:blipFill>
          <a:blip r:embed="rId3">
            <a:alphaModFix/>
          </a:blip>
          <a:stretch>
            <a:fillRect/>
          </a:stretch>
        </p:blipFill>
        <p:spPr>
          <a:xfrm>
            <a:off x="5545938" y="1519300"/>
            <a:ext cx="3090600" cy="30906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Toolkit Used for Analysis</a:t>
            </a:r>
            <a:endParaRPr/>
          </a:p>
        </p:txBody>
      </p:sp>
      <p:sp>
        <p:nvSpPr>
          <p:cNvPr id="128" name="Google Shape;128;p23"/>
          <p:cNvSpPr txBox="1"/>
          <p:nvPr>
            <p:ph idx="1" type="body"/>
          </p:nvPr>
        </p:nvSpPr>
        <p:spPr>
          <a:xfrm>
            <a:off x="681300" y="1180192"/>
            <a:ext cx="7874100" cy="407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GB"/>
              <a:t>These are the three essential tools we'll use on our data investigation.</a:t>
            </a:r>
            <a:endParaRPr/>
          </a:p>
        </p:txBody>
      </p:sp>
      <p:grpSp>
        <p:nvGrpSpPr>
          <p:cNvPr id="129" name="Google Shape;129;p23"/>
          <p:cNvGrpSpPr/>
          <p:nvPr/>
        </p:nvGrpSpPr>
        <p:grpSpPr>
          <a:xfrm>
            <a:off x="809945" y="1673325"/>
            <a:ext cx="6870559" cy="2760000"/>
            <a:chOff x="1136720" y="1191750"/>
            <a:chExt cx="6870559" cy="2760000"/>
          </a:xfrm>
        </p:grpSpPr>
        <p:sp>
          <p:nvSpPr>
            <p:cNvPr id="130" name="Google Shape;130;p23"/>
            <p:cNvSpPr/>
            <p:nvPr/>
          </p:nvSpPr>
          <p:spPr>
            <a:xfrm>
              <a:off x="3454655" y="1191750"/>
              <a:ext cx="2234700" cy="2760000"/>
            </a:xfrm>
            <a:prstGeom prst="roundRect">
              <a:avLst>
                <a:gd fmla="val 9914" name="adj"/>
              </a:avLst>
            </a:prstGeom>
            <a:solidFill>
              <a:srgbClr val="DCFF84"/>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1" name="Google Shape;131;p23"/>
            <p:cNvSpPr txBox="1"/>
            <p:nvPr/>
          </p:nvSpPr>
          <p:spPr>
            <a:xfrm>
              <a:off x="3518655" y="2323075"/>
              <a:ext cx="1993500" cy="1348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GB" sz="1600">
                  <a:latin typeface="Rammetto One"/>
                  <a:ea typeface="Rammetto One"/>
                  <a:cs typeface="Rammetto One"/>
                  <a:sym typeface="Rammetto One"/>
                </a:rPr>
                <a:t>The Visualizer</a:t>
              </a:r>
              <a:endParaRPr b="1" sz="1600">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b="1" sz="1600">
                <a:latin typeface="Rammetto One"/>
                <a:ea typeface="Rammetto One"/>
                <a:cs typeface="Rammetto One"/>
                <a:sym typeface="Rammetto One"/>
              </a:endParaRPr>
            </a:p>
            <a:p>
              <a:pPr indent="0" lvl="0" marL="0" rtl="0" algn="l">
                <a:spcBef>
                  <a:spcPts val="0"/>
                </a:spcBef>
                <a:spcAft>
                  <a:spcPts val="0"/>
                </a:spcAft>
                <a:buNone/>
              </a:pPr>
              <a:r>
                <a:t/>
              </a:r>
              <a:endParaRPr sz="1000">
                <a:latin typeface="Karla"/>
                <a:ea typeface="Karla"/>
                <a:cs typeface="Karla"/>
                <a:sym typeface="Karla"/>
              </a:endParaRPr>
            </a:p>
            <a:p>
              <a:pPr indent="0" lvl="0" marL="0" rtl="0" algn="ctr">
                <a:spcBef>
                  <a:spcPts val="0"/>
                </a:spcBef>
                <a:spcAft>
                  <a:spcPts val="0"/>
                </a:spcAft>
                <a:buNone/>
              </a:pPr>
              <a:r>
                <a:rPr lang="en-GB" sz="1000">
                  <a:latin typeface="Karla"/>
                  <a:ea typeface="Karla"/>
                  <a:cs typeface="Karla"/>
                  <a:sym typeface="Karla"/>
                </a:rPr>
                <a:t>Lets us load, clean, and organize our data in tables (called DataFrames)</a:t>
              </a:r>
              <a:endParaRPr sz="1000">
                <a:latin typeface="Karla"/>
                <a:ea typeface="Karla"/>
                <a:cs typeface="Karla"/>
                <a:sym typeface="Karla"/>
              </a:endParaRPr>
            </a:p>
            <a:p>
              <a:pPr indent="0" lvl="0" marL="0" rtl="0" algn="ctr">
                <a:lnSpc>
                  <a:spcPct val="90000"/>
                </a:lnSpc>
                <a:spcBef>
                  <a:spcPts val="0"/>
                </a:spcBef>
                <a:spcAft>
                  <a:spcPts val="0"/>
                </a:spcAft>
                <a:buNone/>
              </a:pPr>
              <a:r>
                <a:t/>
              </a:r>
              <a:endParaRPr b="1" sz="1000">
                <a:latin typeface="Karla"/>
                <a:ea typeface="Karla"/>
                <a:cs typeface="Karla"/>
                <a:sym typeface="Karla"/>
              </a:endParaRPr>
            </a:p>
          </p:txBody>
        </p:sp>
        <p:sp>
          <p:nvSpPr>
            <p:cNvPr id="132" name="Google Shape;132;p23"/>
            <p:cNvSpPr/>
            <p:nvPr/>
          </p:nvSpPr>
          <p:spPr>
            <a:xfrm>
              <a:off x="1136720" y="1191750"/>
              <a:ext cx="2234700" cy="2760000"/>
            </a:xfrm>
            <a:prstGeom prst="roundRect">
              <a:avLst>
                <a:gd fmla="val 9914" name="adj"/>
              </a:avLst>
            </a:prstGeom>
            <a:solidFill>
              <a:srgbClr val="D6E2F6"/>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3" name="Google Shape;133;p23"/>
            <p:cNvSpPr txBox="1"/>
            <p:nvPr/>
          </p:nvSpPr>
          <p:spPr>
            <a:xfrm>
              <a:off x="1264725" y="2323075"/>
              <a:ext cx="1993500" cy="1219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GB" sz="1600">
                  <a:latin typeface="Rammetto One"/>
                  <a:ea typeface="Rammetto One"/>
                  <a:cs typeface="Rammetto One"/>
                  <a:sym typeface="Rammetto One"/>
                </a:rPr>
                <a:t>The Organiser</a:t>
              </a:r>
              <a:endParaRPr b="1" sz="1600">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b="1" sz="1600">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sz="1000">
                <a:latin typeface="Karla"/>
                <a:ea typeface="Karla"/>
                <a:cs typeface="Karla"/>
                <a:sym typeface="Karla"/>
              </a:endParaRPr>
            </a:p>
            <a:p>
              <a:pPr indent="0" lvl="0" marL="0" rtl="0" algn="ctr">
                <a:lnSpc>
                  <a:spcPct val="90000"/>
                </a:lnSpc>
                <a:spcBef>
                  <a:spcPts val="0"/>
                </a:spcBef>
                <a:spcAft>
                  <a:spcPts val="0"/>
                </a:spcAft>
                <a:buNone/>
              </a:pPr>
              <a:r>
                <a:rPr lang="en-GB" sz="1000">
                  <a:latin typeface="Karla"/>
                  <a:ea typeface="Karla"/>
                  <a:cs typeface="Karla"/>
                  <a:sym typeface="Karla"/>
                </a:rPr>
                <a:t> </a:t>
              </a:r>
              <a:r>
                <a:rPr lang="en-GB" sz="1000">
                  <a:latin typeface="Karla"/>
                  <a:ea typeface="Karla"/>
                  <a:cs typeface="Karla"/>
                  <a:sym typeface="Karla"/>
                </a:rPr>
                <a:t>Lets us load, clean, and organize our data in tables (called DataFrames)</a:t>
              </a:r>
              <a:endParaRPr sz="1000">
                <a:latin typeface="Karla"/>
                <a:ea typeface="Karla"/>
                <a:cs typeface="Karla"/>
                <a:sym typeface="Karla"/>
              </a:endParaRPr>
            </a:p>
            <a:p>
              <a:pPr indent="0" lvl="0" marL="0" rtl="0" algn="l">
                <a:lnSpc>
                  <a:spcPct val="90000"/>
                </a:lnSpc>
                <a:spcBef>
                  <a:spcPts val="0"/>
                </a:spcBef>
                <a:spcAft>
                  <a:spcPts val="0"/>
                </a:spcAft>
                <a:buNone/>
              </a:pPr>
              <a:r>
                <a:t/>
              </a:r>
              <a:endParaRPr sz="1000">
                <a:latin typeface="Karla"/>
                <a:ea typeface="Karla"/>
                <a:cs typeface="Karla"/>
                <a:sym typeface="Karla"/>
              </a:endParaRPr>
            </a:p>
          </p:txBody>
        </p:sp>
        <p:sp>
          <p:nvSpPr>
            <p:cNvPr id="134" name="Google Shape;134;p23"/>
            <p:cNvSpPr/>
            <p:nvPr/>
          </p:nvSpPr>
          <p:spPr>
            <a:xfrm>
              <a:off x="5772580" y="1191750"/>
              <a:ext cx="2234700" cy="2760000"/>
            </a:xfrm>
            <a:prstGeom prst="roundRect">
              <a:avLst>
                <a:gd fmla="val 9914" name="adj"/>
              </a:avLst>
            </a:prstGeom>
            <a:solidFill>
              <a:srgbClr val="BDF6C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5" name="Google Shape;135;p23"/>
            <p:cNvSpPr txBox="1"/>
            <p:nvPr/>
          </p:nvSpPr>
          <p:spPr>
            <a:xfrm>
              <a:off x="5855730" y="2368000"/>
              <a:ext cx="1993500" cy="1348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GB" sz="1600">
                  <a:latin typeface="Rammetto One"/>
                  <a:ea typeface="Rammetto One"/>
                  <a:cs typeface="Rammetto One"/>
                  <a:sym typeface="Rammetto One"/>
                </a:rPr>
                <a:t>Infographic Creator</a:t>
              </a:r>
              <a:endParaRPr b="1" sz="1600">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b="1" sz="1600">
                <a:latin typeface="Rammetto One"/>
                <a:ea typeface="Rammetto One"/>
                <a:cs typeface="Rammetto One"/>
                <a:sym typeface="Rammetto One"/>
              </a:endParaRPr>
            </a:p>
            <a:p>
              <a:pPr indent="0" lvl="0" marL="0" rtl="0" algn="ctr">
                <a:spcBef>
                  <a:spcPts val="0"/>
                </a:spcBef>
                <a:spcAft>
                  <a:spcPts val="0"/>
                </a:spcAft>
                <a:buNone/>
              </a:pPr>
              <a:r>
                <a:rPr lang="en-GB" sz="1000">
                  <a:latin typeface="Karla"/>
                  <a:ea typeface="Karla"/>
                  <a:cs typeface="Karla"/>
                  <a:sym typeface="Karla"/>
                </a:rPr>
                <a:t>Allows creation of beautiful, informative statistical graphics with much less code</a:t>
              </a:r>
              <a:endParaRPr sz="1000">
                <a:latin typeface="Karla"/>
                <a:ea typeface="Karla"/>
                <a:cs typeface="Karla"/>
                <a:sym typeface="Karla"/>
              </a:endParaRPr>
            </a:p>
            <a:p>
              <a:pPr indent="0" lvl="0" marL="0" rtl="0" algn="ctr">
                <a:lnSpc>
                  <a:spcPct val="90000"/>
                </a:lnSpc>
                <a:spcBef>
                  <a:spcPts val="0"/>
                </a:spcBef>
                <a:spcAft>
                  <a:spcPts val="0"/>
                </a:spcAft>
                <a:buNone/>
              </a:pPr>
              <a:r>
                <a:t/>
              </a:r>
              <a:endParaRPr b="1" sz="1000">
                <a:latin typeface="Karla"/>
                <a:ea typeface="Karla"/>
                <a:cs typeface="Karla"/>
                <a:sym typeface="Karla"/>
              </a:endParaRPr>
            </a:p>
          </p:txBody>
        </p:sp>
      </p:grpSp>
      <p:pic>
        <p:nvPicPr>
          <p:cNvPr id="136" name="Google Shape;136;p23"/>
          <p:cNvPicPr preferRelativeResize="0"/>
          <p:nvPr/>
        </p:nvPicPr>
        <p:blipFill>
          <a:blip r:embed="rId3">
            <a:alphaModFix/>
          </a:blip>
          <a:stretch>
            <a:fillRect/>
          </a:stretch>
        </p:blipFill>
        <p:spPr>
          <a:xfrm>
            <a:off x="924625" y="1819300"/>
            <a:ext cx="1904175" cy="771175"/>
          </a:xfrm>
          <a:prstGeom prst="rect">
            <a:avLst/>
          </a:prstGeom>
          <a:noFill/>
          <a:ln>
            <a:noFill/>
          </a:ln>
        </p:spPr>
      </p:pic>
      <p:pic>
        <p:nvPicPr>
          <p:cNvPr id="137" name="Google Shape;137;p23"/>
          <p:cNvPicPr preferRelativeResize="0"/>
          <p:nvPr/>
        </p:nvPicPr>
        <p:blipFill>
          <a:blip r:embed="rId4">
            <a:alphaModFix/>
          </a:blip>
          <a:stretch>
            <a:fillRect/>
          </a:stretch>
        </p:blipFill>
        <p:spPr>
          <a:xfrm>
            <a:off x="3191875" y="1918550"/>
            <a:ext cx="2190051" cy="525600"/>
          </a:xfrm>
          <a:prstGeom prst="rect">
            <a:avLst/>
          </a:prstGeom>
          <a:noFill/>
          <a:ln>
            <a:noFill/>
          </a:ln>
        </p:spPr>
      </p:pic>
      <p:pic>
        <p:nvPicPr>
          <p:cNvPr id="138" name="Google Shape;138;p23"/>
          <p:cNvPicPr preferRelativeResize="0"/>
          <p:nvPr/>
        </p:nvPicPr>
        <p:blipFill>
          <a:blip r:embed="rId5">
            <a:alphaModFix/>
          </a:blip>
          <a:stretch>
            <a:fillRect/>
          </a:stretch>
        </p:blipFill>
        <p:spPr>
          <a:xfrm>
            <a:off x="5599700" y="1894988"/>
            <a:ext cx="1996921" cy="57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Descriptive Statistics</a:t>
            </a:r>
            <a:endParaRPr/>
          </a:p>
        </p:txBody>
      </p:sp>
      <p:sp>
        <p:nvSpPr>
          <p:cNvPr id="144" name="Google Shape;144;p24"/>
          <p:cNvSpPr txBox="1"/>
          <p:nvPr>
            <p:ph idx="1" type="body"/>
          </p:nvPr>
        </p:nvSpPr>
        <p:spPr>
          <a:xfrm>
            <a:off x="311700" y="1234075"/>
            <a:ext cx="5167500" cy="349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Establish fundamental facts before the big picture</a:t>
            </a:r>
            <a:endParaRPr/>
          </a:p>
          <a:p>
            <a:pPr indent="-342900" lvl="0" marL="457200" rtl="0" algn="l">
              <a:spcBef>
                <a:spcPts val="0"/>
              </a:spcBef>
              <a:spcAft>
                <a:spcPts val="0"/>
              </a:spcAft>
              <a:buSzPts val="1800"/>
              <a:buChar char="●"/>
            </a:pPr>
            <a:r>
              <a:rPr lang="en-GB"/>
              <a:t>Descriptive statistics summarize the dataset with single numbers</a:t>
            </a:r>
            <a:endParaRPr/>
          </a:p>
          <a:p>
            <a:pPr indent="-342900" lvl="0" marL="457200" rtl="0" algn="l">
              <a:spcBef>
                <a:spcPts val="0"/>
              </a:spcBef>
              <a:spcAft>
                <a:spcPts val="0"/>
              </a:spcAft>
              <a:buSzPts val="1800"/>
              <a:buChar char="●"/>
            </a:pPr>
            <a:r>
              <a:rPr lang="en-GB"/>
              <a:t>They help to understand the basic characteristics</a:t>
            </a:r>
            <a:endParaRPr/>
          </a:p>
        </p:txBody>
      </p:sp>
      <p:pic>
        <p:nvPicPr>
          <p:cNvPr id="145" name="Google Shape;145;p24"/>
          <p:cNvPicPr preferRelativeResize="0"/>
          <p:nvPr/>
        </p:nvPicPr>
        <p:blipFill rotWithShape="1">
          <a:blip r:embed="rId3">
            <a:alphaModFix/>
          </a:blip>
          <a:srcRect b="3063" l="20128" r="11779" t="0"/>
          <a:stretch/>
        </p:blipFill>
        <p:spPr>
          <a:xfrm>
            <a:off x="5625450" y="0"/>
            <a:ext cx="3518549" cy="4474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507450" y="331400"/>
            <a:ext cx="8129100" cy="7962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Descriptive Statistics with Pandas</a:t>
            </a:r>
            <a:endParaRPr/>
          </a:p>
        </p:txBody>
      </p:sp>
      <p:sp>
        <p:nvSpPr>
          <p:cNvPr id="151" name="Google Shape;151;p25"/>
          <p:cNvSpPr txBox="1"/>
          <p:nvPr>
            <p:ph idx="1" type="body"/>
          </p:nvPr>
        </p:nvSpPr>
        <p:spPr>
          <a:xfrm>
            <a:off x="351100" y="1127600"/>
            <a:ext cx="4860000" cy="3901200"/>
          </a:xfrm>
          <a:prstGeom prst="rect">
            <a:avLst/>
          </a:prstGeom>
        </p:spPr>
        <p:txBody>
          <a:bodyPr anchorCtr="0" anchor="t" bIns="0" lIns="0" spcFirstLastPara="1" rIns="0" wrap="square" tIns="0">
            <a:noAutofit/>
          </a:bodyPr>
          <a:lstStyle/>
          <a:p>
            <a:pPr indent="0" lvl="0" marL="0" rtl="0" algn="l">
              <a:lnSpc>
                <a:spcPct val="105000"/>
              </a:lnSpc>
              <a:spcBef>
                <a:spcPts val="0"/>
              </a:spcBef>
              <a:spcAft>
                <a:spcPts val="0"/>
              </a:spcAft>
              <a:buSzPts val="688"/>
              <a:buNone/>
            </a:pPr>
            <a:r>
              <a:rPr lang="en-GB" sz="1525"/>
              <a:t>Pandas is a Python library for data manipulation</a:t>
            </a:r>
            <a:endParaRPr sz="1525"/>
          </a:p>
          <a:p>
            <a:pPr indent="-325437" lvl="0" marL="457200" rtl="0" algn="l">
              <a:lnSpc>
                <a:spcPct val="105000"/>
              </a:lnSpc>
              <a:spcBef>
                <a:spcPts val="1200"/>
              </a:spcBef>
              <a:spcAft>
                <a:spcPts val="0"/>
              </a:spcAft>
              <a:buSzPts val="1525"/>
              <a:buAutoNum type="arabicPeriod"/>
            </a:pPr>
            <a:r>
              <a:rPr b="1" lang="en-GB" sz="1525"/>
              <a:t>Measures of Central Tendency</a:t>
            </a:r>
            <a:r>
              <a:rPr b="1" lang="en-GB" sz="1525"/>
              <a:t> </a:t>
            </a:r>
            <a:r>
              <a:rPr lang="en-GB" sz="1525"/>
              <a:t>:</a:t>
            </a:r>
            <a:endParaRPr sz="1525"/>
          </a:p>
          <a:p>
            <a:pPr indent="-325437" lvl="0" marL="914400" rtl="0" algn="l">
              <a:lnSpc>
                <a:spcPct val="105000"/>
              </a:lnSpc>
              <a:spcBef>
                <a:spcPts val="0"/>
              </a:spcBef>
              <a:spcAft>
                <a:spcPts val="0"/>
              </a:spcAft>
              <a:buSzPts val="1525"/>
              <a:buChar char="●"/>
            </a:pPr>
            <a:r>
              <a:rPr b="1" lang="en-GB" sz="1525"/>
              <a:t>Mean</a:t>
            </a:r>
            <a:r>
              <a:rPr lang="en-GB" sz="1525"/>
              <a:t>: The average value. Prone to being skewed by extreme outliers.</a:t>
            </a:r>
            <a:endParaRPr sz="1525"/>
          </a:p>
          <a:p>
            <a:pPr indent="-325437" lvl="0" marL="914400" rtl="0" algn="l">
              <a:lnSpc>
                <a:spcPct val="105000"/>
              </a:lnSpc>
              <a:spcBef>
                <a:spcPts val="0"/>
              </a:spcBef>
              <a:spcAft>
                <a:spcPts val="0"/>
              </a:spcAft>
              <a:buSzPts val="1525"/>
              <a:buChar char="●"/>
            </a:pPr>
            <a:r>
              <a:rPr b="1" lang="en-GB" sz="1525"/>
              <a:t>Median</a:t>
            </a:r>
            <a:r>
              <a:rPr lang="en-GB" sz="1525"/>
              <a:t>: The middle value when all data is sorted. It gives a better sense of the "typical" </a:t>
            </a:r>
            <a:r>
              <a:rPr b="1" lang="en-GB" sz="1525"/>
              <a:t>value </a:t>
            </a:r>
            <a:r>
              <a:rPr lang="en-GB" sz="1525"/>
              <a:t>when outliers are present.</a:t>
            </a:r>
            <a:endParaRPr sz="1525"/>
          </a:p>
          <a:p>
            <a:pPr indent="-325437" lvl="0" marL="914400" rtl="0" algn="l">
              <a:lnSpc>
                <a:spcPct val="105000"/>
              </a:lnSpc>
              <a:spcBef>
                <a:spcPts val="0"/>
              </a:spcBef>
              <a:spcAft>
                <a:spcPts val="0"/>
              </a:spcAft>
              <a:buSzPts val="1525"/>
              <a:buChar char="●"/>
            </a:pPr>
            <a:r>
              <a:rPr b="1" lang="en-GB" sz="1525"/>
              <a:t>Mode</a:t>
            </a:r>
            <a:r>
              <a:rPr lang="en-GB" sz="1525"/>
              <a:t>: The most frequently occurring value.</a:t>
            </a:r>
            <a:endParaRPr sz="1525"/>
          </a:p>
          <a:p>
            <a:pPr indent="-325437" lvl="0" marL="457200" rtl="0" algn="l">
              <a:lnSpc>
                <a:spcPct val="105000"/>
              </a:lnSpc>
              <a:spcBef>
                <a:spcPts val="0"/>
              </a:spcBef>
              <a:spcAft>
                <a:spcPts val="0"/>
              </a:spcAft>
              <a:buSzPts val="1525"/>
              <a:buAutoNum type="arabicPeriod"/>
            </a:pPr>
            <a:r>
              <a:rPr b="1" lang="en-GB" sz="1525"/>
              <a:t>Measures of Spread</a:t>
            </a:r>
            <a:r>
              <a:rPr lang="en-GB" sz="1525"/>
              <a:t>:</a:t>
            </a:r>
            <a:endParaRPr sz="1525"/>
          </a:p>
          <a:p>
            <a:pPr indent="-325437" lvl="0" marL="914400" rtl="0" algn="l">
              <a:lnSpc>
                <a:spcPct val="105000"/>
              </a:lnSpc>
              <a:spcBef>
                <a:spcPts val="0"/>
              </a:spcBef>
              <a:spcAft>
                <a:spcPts val="0"/>
              </a:spcAft>
              <a:buSzPts val="1525"/>
              <a:buChar char="●"/>
            </a:pPr>
            <a:r>
              <a:rPr b="1" lang="en-GB" sz="1525"/>
              <a:t>Range</a:t>
            </a:r>
            <a:r>
              <a:rPr lang="en-GB" sz="1525"/>
              <a:t>: The difference between the highest and lowest values.</a:t>
            </a:r>
            <a:endParaRPr sz="1525"/>
          </a:p>
          <a:p>
            <a:pPr indent="-325437" lvl="0" marL="914400" rtl="0" algn="l">
              <a:lnSpc>
                <a:spcPct val="105000"/>
              </a:lnSpc>
              <a:spcBef>
                <a:spcPts val="0"/>
              </a:spcBef>
              <a:spcAft>
                <a:spcPts val="0"/>
              </a:spcAft>
              <a:buSzPts val="1525"/>
              <a:buChar char="●"/>
            </a:pPr>
            <a:r>
              <a:rPr b="1" lang="en-GB" sz="1525"/>
              <a:t>Standard Deviation:</a:t>
            </a:r>
            <a:r>
              <a:rPr lang="en-GB" sz="1525"/>
              <a:t> A measure of how spread out the data points are from the mean. </a:t>
            </a:r>
            <a:endParaRPr sz="1525"/>
          </a:p>
        </p:txBody>
      </p:sp>
      <p:sp>
        <p:nvSpPr>
          <p:cNvPr id="152" name="Google Shape;152;p25"/>
          <p:cNvSpPr/>
          <p:nvPr>
            <p:ph idx="2" type="pic"/>
          </p:nvPr>
        </p:nvSpPr>
        <p:spPr>
          <a:xfrm>
            <a:off x="5545938" y="1519300"/>
            <a:ext cx="3090600" cy="3090600"/>
          </a:xfrm>
          <a:prstGeom prst="rect">
            <a:avLst/>
          </a:prstGeom>
        </p:spPr>
      </p:sp>
      <p:pic>
        <p:nvPicPr>
          <p:cNvPr id="153" name="Google Shape;153;p25"/>
          <p:cNvPicPr preferRelativeResize="0"/>
          <p:nvPr>
            <p:ph idx="2" type="pic"/>
          </p:nvPr>
        </p:nvPicPr>
        <p:blipFill>
          <a:blip r:embed="rId3">
            <a:alphaModFix/>
          </a:blip>
          <a:stretch>
            <a:fillRect/>
          </a:stretch>
        </p:blipFill>
        <p:spPr>
          <a:xfrm>
            <a:off x="5545950" y="1519300"/>
            <a:ext cx="3090600" cy="3090600"/>
          </a:xfrm>
          <a:prstGeom prst="roundRect">
            <a:avLst>
              <a:gd fmla="val 50000" name="adj"/>
            </a:avLst>
          </a:prstGeom>
          <a:noFill/>
          <a:ln>
            <a:noFill/>
          </a:ln>
        </p:spPr>
      </p:pic>
      <p:pic>
        <p:nvPicPr>
          <p:cNvPr id="154" name="Google Shape;154;p25"/>
          <p:cNvPicPr preferRelativeResize="0"/>
          <p:nvPr>
            <p:ph idx="3" type="pic"/>
          </p:nvPr>
        </p:nvPicPr>
        <p:blipFill>
          <a:blip r:embed="rId3">
            <a:alphaModFix/>
          </a:blip>
          <a:stretch>
            <a:fillRect/>
          </a:stretch>
        </p:blipFill>
        <p:spPr>
          <a:xfrm>
            <a:off x="5545950" y="1519300"/>
            <a:ext cx="3090600" cy="3090600"/>
          </a:xfrm>
          <a:prstGeom prst="roundRect">
            <a:avLst>
              <a:gd fmla="val 50000"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507450" y="331400"/>
            <a:ext cx="8129100" cy="7962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Visualization</a:t>
            </a:r>
            <a:endParaRPr/>
          </a:p>
        </p:txBody>
      </p:sp>
      <p:sp>
        <p:nvSpPr>
          <p:cNvPr id="160" name="Google Shape;160;p26"/>
          <p:cNvSpPr txBox="1"/>
          <p:nvPr>
            <p:ph idx="1" type="body"/>
          </p:nvPr>
        </p:nvSpPr>
        <p:spPr>
          <a:xfrm>
            <a:off x="507451" y="1519300"/>
            <a:ext cx="4250100" cy="2867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a:t>Numbers are great, but our brains are wired for visuals. </a:t>
            </a:r>
            <a:endParaRPr/>
          </a:p>
          <a:p>
            <a:pPr indent="0" lvl="0" marL="0" rtl="0" algn="l">
              <a:spcBef>
                <a:spcPts val="1200"/>
              </a:spcBef>
              <a:spcAft>
                <a:spcPts val="0"/>
              </a:spcAft>
              <a:buNone/>
            </a:pPr>
            <a:r>
              <a:rPr b="1" lang="en-GB"/>
              <a:t>Why visualize?</a:t>
            </a:r>
            <a:endParaRPr b="1"/>
          </a:p>
          <a:p>
            <a:pPr indent="0" lvl="0" marL="457200" rtl="0" algn="l">
              <a:spcBef>
                <a:spcPts val="1200"/>
              </a:spcBef>
              <a:spcAft>
                <a:spcPts val="0"/>
              </a:spcAft>
              <a:buNone/>
            </a:pPr>
            <a:r>
              <a:rPr lang="en-GB"/>
              <a:t>For example, a chart can reveal a pattern in an instant that would take hours to find in a spreadsheet.</a:t>
            </a:r>
            <a:endParaRPr/>
          </a:p>
          <a:p>
            <a:pPr indent="0" lvl="0" marL="0" rtl="0" algn="l">
              <a:spcBef>
                <a:spcPts val="1200"/>
              </a:spcBef>
              <a:spcAft>
                <a:spcPts val="1200"/>
              </a:spcAft>
              <a:buNone/>
            </a:pPr>
            <a:r>
              <a:t/>
            </a:r>
            <a:endParaRPr/>
          </a:p>
        </p:txBody>
      </p:sp>
      <p:pic>
        <p:nvPicPr>
          <p:cNvPr id="161" name="Google Shape;161;p26"/>
          <p:cNvPicPr preferRelativeResize="0"/>
          <p:nvPr/>
        </p:nvPicPr>
        <p:blipFill>
          <a:blip r:embed="rId3">
            <a:alphaModFix/>
          </a:blip>
          <a:stretch>
            <a:fillRect/>
          </a:stretch>
        </p:blipFill>
        <p:spPr>
          <a:xfrm>
            <a:off x="4851662" y="1295800"/>
            <a:ext cx="4158463" cy="309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Our visualization tools</a:t>
            </a:r>
            <a:endParaRPr/>
          </a:p>
        </p:txBody>
      </p:sp>
      <p:sp>
        <p:nvSpPr>
          <p:cNvPr id="167" name="Google Shape;167;p27"/>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600"/>
              <a:t>Matplotlib</a:t>
            </a:r>
            <a:r>
              <a:rPr lang="en-GB" sz="1600"/>
              <a:t>: This is a comprehensive library for creating static, animated, and interactive visualizations in Python.</a:t>
            </a:r>
            <a:endParaRPr sz="1600"/>
          </a:p>
        </p:txBody>
      </p:sp>
      <p:sp>
        <p:nvSpPr>
          <p:cNvPr id="168" name="Google Shape;168;p27"/>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2"/>
              </a:buClr>
              <a:buSzPts val="1100"/>
              <a:buFont typeface="Arial"/>
              <a:buNone/>
            </a:pPr>
            <a:r>
              <a:rPr b="1" lang="en-GB" sz="1600"/>
              <a:t>Seaborn</a:t>
            </a:r>
            <a:r>
              <a:rPr lang="en-GB" sz="1600"/>
              <a:t>: Built on Matplotlib, is a Python data visualization library. It provides a high-level interface for drawing attractive and informative statistical graphics.</a:t>
            </a:r>
            <a:endParaRPr sz="1600"/>
          </a:p>
        </p:txBody>
      </p:sp>
      <p:pic>
        <p:nvPicPr>
          <p:cNvPr id="169" name="Google Shape;169;p27"/>
          <p:cNvPicPr preferRelativeResize="0"/>
          <p:nvPr/>
        </p:nvPicPr>
        <p:blipFill>
          <a:blip r:embed="rId3">
            <a:alphaModFix/>
          </a:blip>
          <a:stretch>
            <a:fillRect/>
          </a:stretch>
        </p:blipFill>
        <p:spPr>
          <a:xfrm>
            <a:off x="623425" y="2463675"/>
            <a:ext cx="2565275" cy="2379825"/>
          </a:xfrm>
          <a:prstGeom prst="rect">
            <a:avLst/>
          </a:prstGeom>
          <a:noFill/>
          <a:ln>
            <a:noFill/>
          </a:ln>
        </p:spPr>
      </p:pic>
      <p:pic>
        <p:nvPicPr>
          <p:cNvPr id="170" name="Google Shape;170;p27"/>
          <p:cNvPicPr preferRelativeResize="0"/>
          <p:nvPr/>
        </p:nvPicPr>
        <p:blipFill>
          <a:blip r:embed="rId4">
            <a:alphaModFix/>
          </a:blip>
          <a:stretch>
            <a:fillRect/>
          </a:stretch>
        </p:blipFill>
        <p:spPr>
          <a:xfrm>
            <a:off x="5402975" y="2463675"/>
            <a:ext cx="2668079" cy="237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